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7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6815138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27477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54954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82431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109908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637385" algn="l" defTabSz="1054954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164862" algn="l" defTabSz="1054954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692339" algn="l" defTabSz="1054954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4219816" algn="l" defTabSz="1054954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FF7C80"/>
    <a:srgbClr val="003366"/>
    <a:srgbClr val="CC6600"/>
    <a:srgbClr val="663300"/>
    <a:srgbClr val="FF99CC"/>
    <a:srgbClr val="DAE4F2"/>
    <a:srgbClr val="45441B"/>
    <a:srgbClr val="969696"/>
    <a:srgbClr val="A6C1D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74" autoAdjust="0"/>
    <p:restoredTop sz="94770" autoAdjust="0"/>
  </p:normalViewPr>
  <p:slideViewPr>
    <p:cSldViewPr>
      <p:cViewPr>
        <p:scale>
          <a:sx n="70" d="100"/>
          <a:sy n="70" d="100"/>
        </p:scale>
        <p:origin x="-1362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322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335" y="0"/>
            <a:ext cx="295322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73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3107"/>
            <a:ext cx="295322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73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335" y="9433107"/>
            <a:ext cx="295322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B7C2BF-C373-4ED8-8220-5F0B73FC739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558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322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335" y="0"/>
            <a:ext cx="295322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717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453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1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515" y="4717416"/>
            <a:ext cx="5452110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107"/>
            <a:ext cx="295322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335" y="9433107"/>
            <a:ext cx="2953226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B76682-4C40-489C-9C27-74728642ACA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057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27477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5495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8243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10990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637385" algn="l" defTabSz="105495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64862" algn="l" defTabSz="105495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92339" algn="l" defTabSz="105495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19816" algn="l" defTabSz="105495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8C1CA-668B-4592-B564-D45691C7ACA1}" type="slidenum">
              <a:rPr lang="ru-RU"/>
              <a:pPr/>
              <a:t>1</a:t>
            </a:fld>
            <a:endParaRPr lang="ru-RU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67288" cy="3724275"/>
          </a:xfrm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3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5227"/>
            <a:ext cx="2133600" cy="476251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686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7"/>
            <a:ext cx="2895600" cy="476251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686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7"/>
            <a:ext cx="2133600" cy="476251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fld id="{A9857838-4AB5-4DBE-9576-C0926AB1AE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BF6C0-2C3C-43AD-ABF7-3E897C7304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E1F84-AA4F-4981-9B02-6926252C90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2955D-8AAF-49F5-B2A6-DE465F7B76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300"/>
            </a:lvl1pPr>
            <a:lvl2pPr marL="527477" indent="0">
              <a:buNone/>
              <a:defRPr sz="2100"/>
            </a:lvl2pPr>
            <a:lvl3pPr marL="1054954" indent="0">
              <a:buNone/>
              <a:defRPr sz="1800"/>
            </a:lvl3pPr>
            <a:lvl4pPr marL="1582431" indent="0">
              <a:buNone/>
              <a:defRPr sz="1600"/>
            </a:lvl4pPr>
            <a:lvl5pPr marL="2109908" indent="0">
              <a:buNone/>
              <a:defRPr sz="1600"/>
            </a:lvl5pPr>
            <a:lvl6pPr marL="2637385" indent="0">
              <a:buNone/>
              <a:defRPr sz="1600"/>
            </a:lvl6pPr>
            <a:lvl7pPr marL="3164862" indent="0">
              <a:buNone/>
              <a:defRPr sz="1600"/>
            </a:lvl7pPr>
            <a:lvl8pPr marL="3692339" indent="0">
              <a:buNone/>
              <a:defRPr sz="1600"/>
            </a:lvl8pPr>
            <a:lvl9pPr marL="4219816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C3D83-CAB6-4DB4-8F65-EA611A1702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09A44-BB16-470C-9C34-5B37921BD7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7477" indent="0">
              <a:buNone/>
              <a:defRPr sz="2300" b="1"/>
            </a:lvl2pPr>
            <a:lvl3pPr marL="1054954" indent="0">
              <a:buNone/>
              <a:defRPr sz="2100" b="1"/>
            </a:lvl3pPr>
            <a:lvl4pPr marL="1582431" indent="0">
              <a:buNone/>
              <a:defRPr sz="1800" b="1"/>
            </a:lvl4pPr>
            <a:lvl5pPr marL="2109908" indent="0">
              <a:buNone/>
              <a:defRPr sz="1800" b="1"/>
            </a:lvl5pPr>
            <a:lvl6pPr marL="2637385" indent="0">
              <a:buNone/>
              <a:defRPr sz="1800" b="1"/>
            </a:lvl6pPr>
            <a:lvl7pPr marL="3164862" indent="0">
              <a:buNone/>
              <a:defRPr sz="1800" b="1"/>
            </a:lvl7pPr>
            <a:lvl8pPr marL="3692339" indent="0">
              <a:buNone/>
              <a:defRPr sz="1800" b="1"/>
            </a:lvl8pPr>
            <a:lvl9pPr marL="421981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4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7477" indent="0">
              <a:buNone/>
              <a:defRPr sz="2300" b="1"/>
            </a:lvl2pPr>
            <a:lvl3pPr marL="1054954" indent="0">
              <a:buNone/>
              <a:defRPr sz="2100" b="1"/>
            </a:lvl3pPr>
            <a:lvl4pPr marL="1582431" indent="0">
              <a:buNone/>
              <a:defRPr sz="1800" b="1"/>
            </a:lvl4pPr>
            <a:lvl5pPr marL="2109908" indent="0">
              <a:buNone/>
              <a:defRPr sz="1800" b="1"/>
            </a:lvl5pPr>
            <a:lvl6pPr marL="2637385" indent="0">
              <a:buNone/>
              <a:defRPr sz="1800" b="1"/>
            </a:lvl6pPr>
            <a:lvl7pPr marL="3164862" indent="0">
              <a:buNone/>
              <a:defRPr sz="1800" b="1"/>
            </a:lvl7pPr>
            <a:lvl8pPr marL="3692339" indent="0">
              <a:buNone/>
              <a:defRPr sz="1800" b="1"/>
            </a:lvl8pPr>
            <a:lvl9pPr marL="421981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5D890-7CCF-44B6-8CB0-4E709B7012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1585A-9785-43E7-8376-E70BD6B425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A7F62-2B75-4911-B893-5A63C7B193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27477" indent="0">
              <a:buNone/>
              <a:defRPr sz="1400"/>
            </a:lvl2pPr>
            <a:lvl3pPr marL="1054954" indent="0">
              <a:buNone/>
              <a:defRPr sz="1200"/>
            </a:lvl3pPr>
            <a:lvl4pPr marL="1582431" indent="0">
              <a:buNone/>
              <a:defRPr sz="1000"/>
            </a:lvl4pPr>
            <a:lvl5pPr marL="2109908" indent="0">
              <a:buNone/>
              <a:defRPr sz="1000"/>
            </a:lvl5pPr>
            <a:lvl6pPr marL="2637385" indent="0">
              <a:buNone/>
              <a:defRPr sz="1000"/>
            </a:lvl6pPr>
            <a:lvl7pPr marL="3164862" indent="0">
              <a:buNone/>
              <a:defRPr sz="1000"/>
            </a:lvl7pPr>
            <a:lvl8pPr marL="3692339" indent="0">
              <a:buNone/>
              <a:defRPr sz="1000"/>
            </a:lvl8pPr>
            <a:lvl9pPr marL="421981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E4F44-18DA-409B-884A-F4B09957EE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700"/>
            </a:lvl1pPr>
            <a:lvl2pPr marL="527477" indent="0">
              <a:buNone/>
              <a:defRPr sz="3200"/>
            </a:lvl2pPr>
            <a:lvl3pPr marL="1054954" indent="0">
              <a:buNone/>
              <a:defRPr sz="2800"/>
            </a:lvl3pPr>
            <a:lvl4pPr marL="1582431" indent="0">
              <a:buNone/>
              <a:defRPr sz="2300"/>
            </a:lvl4pPr>
            <a:lvl5pPr marL="2109908" indent="0">
              <a:buNone/>
              <a:defRPr sz="2300"/>
            </a:lvl5pPr>
            <a:lvl6pPr marL="2637385" indent="0">
              <a:buNone/>
              <a:defRPr sz="2300"/>
            </a:lvl6pPr>
            <a:lvl7pPr marL="3164862" indent="0">
              <a:buNone/>
              <a:defRPr sz="2300"/>
            </a:lvl7pPr>
            <a:lvl8pPr marL="3692339" indent="0">
              <a:buNone/>
              <a:defRPr sz="2300"/>
            </a:lvl8pPr>
            <a:lvl9pPr marL="4219816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27477" indent="0">
              <a:buNone/>
              <a:defRPr sz="1400"/>
            </a:lvl2pPr>
            <a:lvl3pPr marL="1054954" indent="0">
              <a:buNone/>
              <a:defRPr sz="1200"/>
            </a:lvl3pPr>
            <a:lvl4pPr marL="1582431" indent="0">
              <a:buNone/>
              <a:defRPr sz="1000"/>
            </a:lvl4pPr>
            <a:lvl5pPr marL="2109908" indent="0">
              <a:buNone/>
              <a:defRPr sz="1000"/>
            </a:lvl5pPr>
            <a:lvl6pPr marL="2637385" indent="0">
              <a:buNone/>
              <a:defRPr sz="1000"/>
            </a:lvl6pPr>
            <a:lvl7pPr marL="3164862" indent="0">
              <a:buNone/>
              <a:defRPr sz="1000"/>
            </a:lvl7pPr>
            <a:lvl8pPr marL="3692339" indent="0">
              <a:buNone/>
              <a:defRPr sz="1000"/>
            </a:lvl8pPr>
            <a:lvl9pPr marL="421981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8C74A-99F1-43D7-B75B-F496B61C2C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5495" tIns="52747" rIns="105495" bIns="527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5495" tIns="52747" rIns="105495" bIns="527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1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5495" tIns="52747" rIns="105495" bIns="5274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6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5495" tIns="52747" rIns="105495" bIns="52747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6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5495" tIns="52747" rIns="105495" bIns="5274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600">
                <a:latin typeface="+mn-lt"/>
              </a:defRPr>
            </a:lvl1pPr>
          </a:lstStyle>
          <a:p>
            <a:fld id="{90ABD54A-4007-44A1-BB02-A5F958908A8C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527477"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1054954"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582431"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2109908" algn="ctr" rtl="0" eaLnBrk="0" fontAlgn="base" hangingPunct="0">
        <a:spcBef>
          <a:spcPct val="0"/>
        </a:spcBef>
        <a:spcAft>
          <a:spcPct val="0"/>
        </a:spcAft>
        <a:defRPr kumimoji="1" sz="51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95608" indent="-39560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57150" indent="-32967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318693" indent="-26373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802214" indent="-26373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5734" indent="-26373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813211" indent="-26373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340688" indent="-26373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868165" indent="-26373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395642" indent="-26373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105495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7477" algn="l" defTabSz="105495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4954" algn="l" defTabSz="105495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82431" algn="l" defTabSz="105495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09908" algn="l" defTabSz="105495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7385" algn="l" defTabSz="105495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4862" algn="l" defTabSz="105495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92339" algn="l" defTabSz="105495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19816" algn="l" defTabSz="105495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19200" y="153591"/>
            <a:ext cx="7391399" cy="5629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5487" tIns="52744" rIns="105487" bIns="52744" anchor="t"/>
          <a:lstStyle/>
          <a:p>
            <a:pPr algn="ctr"/>
            <a:r>
              <a:rPr lang="ru-RU" sz="3000" b="1" dirty="0" smtClean="0">
                <a:solidFill>
                  <a:srgbClr val="000066"/>
                </a:solidFill>
              </a:rPr>
              <a:t>Процедура подачи заявления</a:t>
            </a:r>
            <a:endParaRPr lang="ru-RU" sz="3000" b="1" dirty="0">
              <a:solidFill>
                <a:srgbClr val="000066"/>
              </a:solidFill>
            </a:endParaRPr>
          </a:p>
        </p:txBody>
      </p:sp>
      <p:sp>
        <p:nvSpPr>
          <p:cNvPr id="2" name="Выноска со стрелкой вниз 1"/>
          <p:cNvSpPr/>
          <p:nvPr/>
        </p:nvSpPr>
        <p:spPr bwMode="auto">
          <a:xfrm>
            <a:off x="1009649" y="716506"/>
            <a:ext cx="3886200" cy="1607594"/>
          </a:xfrm>
          <a:prstGeom prst="downArrowCallout">
            <a:avLst>
              <a:gd name="adj1" fmla="val 25000"/>
              <a:gd name="adj2" fmla="val 23508"/>
              <a:gd name="adj3" fmla="val 25000"/>
              <a:gd name="adj4" fmla="val 6497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Направление заявления только в 1 ОУ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через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АСУ РСО -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http://es.saurso.ru</a:t>
            </a:r>
            <a:endParaRPr kumimoji="0" lang="ru-RU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через РПГУ –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</a:rPr>
              <a:t>http://pgu.samregion.ru (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только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для г.о. Новокуйбышевск)</a:t>
            </a:r>
            <a:endParaRPr kumimoji="0" lang="ru-RU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8" name="Выноска со стрелкой вниз 17"/>
          <p:cNvSpPr/>
          <p:nvPr/>
        </p:nvSpPr>
        <p:spPr bwMode="auto">
          <a:xfrm>
            <a:off x="5105400" y="697457"/>
            <a:ext cx="3886200" cy="933450"/>
          </a:xfrm>
          <a:prstGeom prst="downArrowCallou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Направление заявления + пакета документов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 лично в ОУ</a:t>
            </a:r>
            <a:endParaRPr kumimoji="0" lang="ru-RU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1219200" y="2438400"/>
            <a:ext cx="7391400" cy="32385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Формирование единого списка поступивших заявлений –  в АСУ РСО</a:t>
            </a: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503677" y="3160592"/>
            <a:ext cx="5058923" cy="502693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В течение 3 рабочих дней,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не считая даты регистрации заявления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в АСУ РСО – сдать пакет документов лично в ОУ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Выноска со стрелкой вниз 20"/>
          <p:cNvSpPr/>
          <p:nvPr/>
        </p:nvSpPr>
        <p:spPr bwMode="auto">
          <a:xfrm>
            <a:off x="5791200" y="1630907"/>
            <a:ext cx="2514600" cy="723900"/>
          </a:xfrm>
          <a:prstGeom prst="downArrowCallou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</a:rPr>
              <a:t>Ввод данных в АСУ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РСО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сотрудником ОУ</a:t>
            </a:r>
            <a:endParaRPr lang="ru-RU" sz="14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2831591" y="2831910"/>
            <a:ext cx="242316" cy="304800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Выноска со стрелкой вниз 9"/>
          <p:cNvSpPr/>
          <p:nvPr/>
        </p:nvSpPr>
        <p:spPr bwMode="auto">
          <a:xfrm>
            <a:off x="619123" y="3810000"/>
            <a:ext cx="2212467" cy="914400"/>
          </a:xfrm>
          <a:prstGeom prst="downArrowCallou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Пакет документов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не предоставлен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 bwMode="auto">
          <a:xfrm>
            <a:off x="702555" y="4800600"/>
            <a:ext cx="2045601" cy="609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Аннулирование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заявления</a:t>
            </a:r>
          </a:p>
        </p:txBody>
      </p:sp>
      <p:cxnSp>
        <p:nvCxnSpPr>
          <p:cNvPr id="12" name="Прямая соединительная линия 11"/>
          <p:cNvCxnSpPr>
            <a:stCxn id="24" idx="1"/>
          </p:cNvCxnSpPr>
          <p:nvPr/>
        </p:nvCxnSpPr>
        <p:spPr bwMode="auto">
          <a:xfrm flipH="1">
            <a:off x="304800" y="5105400"/>
            <a:ext cx="39775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 bwMode="auto">
          <a:xfrm flipV="1">
            <a:off x="304800" y="1295400"/>
            <a:ext cx="0" cy="38100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 bwMode="auto">
          <a:xfrm flipV="1">
            <a:off x="304800" y="1295400"/>
            <a:ext cx="704849" cy="1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Выноска со стрелкой вниз 36"/>
          <p:cNvSpPr/>
          <p:nvPr/>
        </p:nvSpPr>
        <p:spPr bwMode="auto">
          <a:xfrm>
            <a:off x="3073907" y="3810000"/>
            <a:ext cx="2212467" cy="914400"/>
          </a:xfrm>
          <a:prstGeom prst="downArrowCallou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Пакет документов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</a:rPr>
              <a:t>предоставлен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 bwMode="auto">
          <a:xfrm>
            <a:off x="3039788" y="4789227"/>
            <a:ext cx="2246586" cy="6096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Регистрация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заявления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0875" y="5442046"/>
            <a:ext cx="8763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1" hangingPunct="1">
              <a:buFont typeface="Wingdings" pitchFamily="2" charset="2"/>
              <a:buChar char="§"/>
            </a:pP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Если </a:t>
            </a:r>
            <a:r>
              <a:rPr lang="ru-RU" altLang="ru-RU" sz="1300" dirty="0">
                <a:solidFill>
                  <a:srgbClr val="FF0000"/>
                </a:solidFill>
                <a:cs typeface="Times New Roman" panose="02020603050405020304" pitchFamily="18" charset="0"/>
              </a:rPr>
              <a:t>все необходимые документы предоставлены </a:t>
            </a: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заявителем, данные в них соответствуют информации, указанной в заявлении – </a:t>
            </a:r>
            <a:r>
              <a:rPr lang="ru-RU" altLang="ru-RU" sz="1300" dirty="0">
                <a:solidFill>
                  <a:srgbClr val="FF0000"/>
                </a:solidFill>
                <a:cs typeface="Times New Roman" panose="02020603050405020304" pitchFamily="18" charset="0"/>
              </a:rPr>
              <a:t>заявление утверждается</a:t>
            </a: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. </a:t>
            </a:r>
          </a:p>
          <a:p>
            <a:pPr lvl="0" algn="just" eaLnBrk="1" hangingPunct="1">
              <a:buFont typeface="Wingdings" pitchFamily="2" charset="2"/>
              <a:buChar char="§"/>
            </a:pP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Документы, представленные заявителем, </a:t>
            </a:r>
            <a:r>
              <a:rPr lang="ru-RU" altLang="ru-RU" sz="1300" dirty="0">
                <a:solidFill>
                  <a:srgbClr val="FF0000"/>
                </a:solidFill>
                <a:cs typeface="Times New Roman" panose="02020603050405020304" pitchFamily="18" charset="0"/>
              </a:rPr>
              <a:t>регистрируются в журнале приема заявлений</a:t>
            </a: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. </a:t>
            </a:r>
          </a:p>
          <a:p>
            <a:pPr lvl="0" algn="just" eaLnBrk="1" hangingPunct="1">
              <a:buFont typeface="Wingdings" pitchFamily="2" charset="2"/>
              <a:buChar char="§"/>
            </a:pP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После регистрации заявления </a:t>
            </a:r>
            <a:r>
              <a:rPr lang="ru-RU" altLang="ru-RU" sz="1300" dirty="0">
                <a:solidFill>
                  <a:srgbClr val="FF0000"/>
                </a:solidFill>
                <a:cs typeface="Times New Roman" panose="02020603050405020304" pitchFamily="18" charset="0"/>
              </a:rPr>
              <a:t>заявителю выдается расписка </a:t>
            </a: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(обращение) в получении документов, содержащая информацию о регистрационном номере заявления о приеме ребенка в </a:t>
            </a:r>
            <a:r>
              <a:rPr lang="ru-RU" altLang="ru-RU" sz="13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ОУ, </a:t>
            </a: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перечне представленных документов. </a:t>
            </a:r>
            <a:r>
              <a:rPr lang="ru-RU" altLang="ru-RU" sz="1300" dirty="0">
                <a:solidFill>
                  <a:srgbClr val="FF0000"/>
                </a:solidFill>
                <a:cs typeface="Times New Roman" panose="02020603050405020304" pitchFamily="18" charset="0"/>
              </a:rPr>
              <a:t>Расписка заверяется подписью </a:t>
            </a: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должностного лица </a:t>
            </a:r>
            <a:r>
              <a:rPr lang="ru-RU" altLang="ru-RU" sz="13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ОУ, </a:t>
            </a:r>
            <a:r>
              <a:rPr lang="ru-RU" altLang="ru-RU" sz="1300" dirty="0">
                <a:solidFill>
                  <a:prstClr val="black"/>
                </a:solidFill>
                <a:cs typeface="Times New Roman" panose="02020603050405020304" pitchFamily="18" charset="0"/>
              </a:rPr>
              <a:t>ответственного за прием документов, и печатью </a:t>
            </a:r>
            <a:r>
              <a:rPr lang="ru-RU" altLang="ru-RU" sz="13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ОУ.</a:t>
            </a:r>
            <a:endParaRPr lang="ru-RU" altLang="ru-RU" sz="13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226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Тема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5047</TotalTime>
  <Words>166</Words>
  <Application>Microsoft Office PowerPoint</Application>
  <PresentationFormat>Экран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Васильев Сергей Сергеевич</dc:creator>
  <cp:lastModifiedBy>Наталья</cp:lastModifiedBy>
  <cp:revision>364</cp:revision>
  <cp:lastPrinted>2006-04-01T04:52:03Z</cp:lastPrinted>
  <dcterms:created xsi:type="dcterms:W3CDTF">1999-12-02T05:36:26Z</dcterms:created>
  <dcterms:modified xsi:type="dcterms:W3CDTF">2016-03-29T05:03:52Z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TC011408041049</vt:lpwstr>
  </property>
</Properties>
</file>