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7" r:id="rId3"/>
    <p:sldId id="258" r:id="rId4"/>
    <p:sldId id="259" r:id="rId5"/>
    <p:sldId id="266" r:id="rId6"/>
    <p:sldId id="256" r:id="rId7"/>
    <p:sldId id="262" r:id="rId8"/>
    <p:sldId id="263" r:id="rId9"/>
    <p:sldId id="261" r:id="rId10"/>
    <p:sldId id="260" r:id="rId11"/>
    <p:sldId id="264" r:id="rId12"/>
    <p:sldId id="265" r:id="rId13"/>
    <p:sldId id="268" r:id="rId14"/>
    <p:sldId id="267" r:id="rId15"/>
    <p:sldId id="269" r:id="rId16"/>
    <p:sldId id="282" r:id="rId17"/>
    <p:sldId id="271" r:id="rId18"/>
    <p:sldId id="274" r:id="rId19"/>
    <p:sldId id="273" r:id="rId20"/>
    <p:sldId id="275" r:id="rId21"/>
    <p:sldId id="276" r:id="rId22"/>
    <p:sldId id="277" r:id="rId23"/>
    <p:sldId id="278" r:id="rId24"/>
    <p:sldId id="281" r:id="rId25"/>
    <p:sldId id="280" r:id="rId26"/>
    <p:sldId id="27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584" autoAdjust="0"/>
  </p:normalViewPr>
  <p:slideViewPr>
    <p:cSldViewPr snapToGrid="0">
      <p:cViewPr varScale="1">
        <p:scale>
          <a:sx n="79" d="100"/>
          <a:sy n="79" d="100"/>
        </p:scale>
        <p:origin x="96" y="5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871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73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498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978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11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639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796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725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254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24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82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3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B4059F3-E150-48CE-A7D1-A3E2834F6C40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22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56074" y="829994"/>
            <a:ext cx="7835704" cy="526131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CC3300"/>
                </a:solidFill>
              </a:rPr>
              <a:t>Областной центр по профилактике детского дорожно-транспортного травматизма </a:t>
            </a:r>
            <a:br>
              <a:rPr lang="ru-RU" sz="2400" dirty="0">
                <a:solidFill>
                  <a:srgbClr val="CC3300"/>
                </a:solidFill>
              </a:rPr>
            </a:br>
            <a:r>
              <a:rPr lang="ru-RU" sz="2400" dirty="0">
                <a:solidFill>
                  <a:srgbClr val="CC3300"/>
                </a:solidFill>
              </a:rPr>
              <a:t>ГБОУ ДО СО СОЦДЮТТ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58725" y="3563346"/>
            <a:ext cx="2834640" cy="2322576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  <a:p>
            <a:pPr algn="ctr"/>
            <a:r>
              <a:rPr lang="ru-RU" sz="1800" dirty="0"/>
              <a:t>подготовил зав. отделом - </a:t>
            </a:r>
            <a:r>
              <a:rPr lang="ru-RU" sz="1800" dirty="0" err="1"/>
              <a:t>А.В.Дрига</a:t>
            </a:r>
            <a:r>
              <a:rPr lang="ru-RU" sz="1800" dirty="0"/>
              <a:t>, </a:t>
            </a:r>
            <a:r>
              <a:rPr lang="en-US" sz="1800" dirty="0"/>
              <a:t>p.ddtt@mail.ru</a:t>
            </a:r>
            <a:r>
              <a:rPr lang="ru-RU" sz="1800" dirty="0"/>
              <a:t>, </a:t>
            </a:r>
            <a:r>
              <a:rPr lang="en-US" sz="1800" dirty="0"/>
              <a:t>https://vk.com/profilaktika.ddtt.samara</a:t>
            </a:r>
            <a:r>
              <a:rPr lang="ru-RU" sz="1800" dirty="0"/>
              <a:t>, тел.+79053030200 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10818" y="1224389"/>
            <a:ext cx="74699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Административная ответственность родителей </a:t>
            </a:r>
            <a:br>
              <a:rPr lang="ru-RU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(законных представителей) за несоблюдение детьми правил дорожного движения</a:t>
            </a:r>
          </a:p>
        </p:txBody>
      </p:sp>
    </p:spTree>
    <p:extLst>
      <p:ext uri="{BB962C8B-B14F-4D97-AF65-F5344CB8AC3E}">
        <p14:creationId xmlns:p14="http://schemas.microsoft.com/office/powerpoint/2010/main" val="65048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1233" y="1960713"/>
            <a:ext cx="7315200" cy="325526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ЗАПРЕЩЕНО: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1. </a:t>
            </a:r>
            <a:r>
              <a:rPr lang="ru-RU" sz="2000" dirty="0" smtClean="0"/>
              <a:t>Ездить </a:t>
            </a:r>
            <a:r>
              <a:rPr lang="ru-RU" sz="2000" dirty="0"/>
              <a:t>без застегнутого мотошлема</a:t>
            </a:r>
            <a:r>
              <a:rPr lang="ru-RU" sz="2000" dirty="0" smtClean="0"/>
              <a:t>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2. </a:t>
            </a:r>
            <a:r>
              <a:rPr lang="ru-RU" sz="2000" dirty="0"/>
              <a:t>Ездить по </a:t>
            </a:r>
            <a:r>
              <a:rPr lang="ru-RU" sz="2000" dirty="0" smtClean="0"/>
              <a:t>тротуарам.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2. Ездить, держась одной рукой.</a:t>
            </a:r>
            <a:br>
              <a:rPr lang="ru-RU" sz="2000" dirty="0"/>
            </a:br>
            <a:r>
              <a:rPr lang="ru-RU" sz="2000" dirty="0"/>
              <a:t>3. </a:t>
            </a:r>
            <a:r>
              <a:rPr lang="ru-RU" sz="2000" dirty="0" smtClean="0"/>
              <a:t>Поворачивать </a:t>
            </a:r>
            <a:r>
              <a:rPr lang="ru-RU" sz="2000" dirty="0"/>
              <a:t>налево или разворачиваться на дорогах, имеющих более одной полосы для движения в одну сторону, или через трамвайные пути. Как быть, если надо налево? Проехал перекресток, спешился, перевел «коня» по пешеходному переходу через дорогу налево, сел и поехал дальше.</a:t>
            </a:r>
            <a:br>
              <a:rPr lang="ru-RU" sz="2000" dirty="0"/>
            </a:br>
            <a:r>
              <a:rPr lang="ru-RU" sz="2000" dirty="0"/>
              <a:t>4. Перевозить груз, мешающий управлению или выступающий на полметра за габариты мопеда по длине или ширине.</a:t>
            </a:r>
            <a:br>
              <a:rPr lang="ru-RU" sz="2000" dirty="0"/>
            </a:br>
            <a:r>
              <a:rPr lang="ru-RU" sz="2000" dirty="0"/>
              <a:t>5. </a:t>
            </a:r>
            <a:r>
              <a:rPr lang="ru-RU" sz="2000" dirty="0" smtClean="0"/>
              <a:t>ПЕРЕВОЗИТЬ ПАССАЖИРОВ (</a:t>
            </a:r>
            <a:r>
              <a:rPr lang="ru-RU" sz="2000" b="1" dirty="0"/>
              <a:t>если водитель имеет стаж менее 2 лет (Статья 12.23 КоАП РФ</a:t>
            </a:r>
            <a:r>
              <a:rPr lang="ru-RU" sz="2000" b="1" dirty="0" smtClean="0"/>
              <a:t>)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6. Буксировать мопед.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9448800" y="1019908"/>
            <a:ext cx="25439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сли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начинающий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водитель мопеда, мотоцикла и т.д.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будет перевозить пассажиров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 12 лет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перевозка которых и вовсе запрещена на заднем сидении мотоциклов и мопедов,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то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штраф будет выписан по более строгой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части 3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статьи 12.23 КоАП РФ, а это уже не минимальный штраф, а 3000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рублей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Подзаголовок 6"/>
          <p:cNvSpPr txBox="1">
            <a:spLocks noGrp="1"/>
          </p:cNvSpPr>
          <p:nvPr>
            <p:ph type="subTitle" idx="1"/>
          </p:nvPr>
        </p:nvSpPr>
        <p:spPr>
          <a:xfrm>
            <a:off x="1011238" y="5086350"/>
            <a:ext cx="73152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dirty="0">
                <a:solidFill>
                  <a:srgbClr val="CC3300"/>
                </a:solidFill>
                <a:latin typeface="Open Sans"/>
              </a:rPr>
              <a:t>Обязательно использование застегнутого </a:t>
            </a:r>
            <a:r>
              <a:rPr lang="ru-RU" altLang="ru-RU" sz="2800" dirty="0" smtClean="0">
                <a:solidFill>
                  <a:srgbClr val="CC3300"/>
                </a:solidFill>
                <a:latin typeface="Open Sans"/>
              </a:rPr>
              <a:t>мотошлема!</a:t>
            </a:r>
            <a:endParaRPr lang="ru-RU" sz="28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40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7138" y="2728664"/>
            <a:ext cx="7329972" cy="3214936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/>
              <a:t>ЛЮБОЙ ВОДИТЕЛЬ транспортного средства (велосипеда, мопеда, скутера, мотоцикла и т.д.) </a:t>
            </a:r>
            <a:r>
              <a:rPr lang="ru-RU" sz="2400" b="1" dirty="0"/>
              <a:t>несет уголовную ответственность </a:t>
            </a:r>
            <a:r>
              <a:rPr lang="ru-RU" sz="2400" b="1" dirty="0" smtClean="0"/>
              <a:t>по </a:t>
            </a:r>
            <a:r>
              <a:rPr lang="ru-RU" sz="2400" b="1" dirty="0"/>
              <a:t>статье Уголовного Кодекса РФ (части 1,2 или 3 ст.268 УК России).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По </a:t>
            </a:r>
            <a:r>
              <a:rPr lang="ru-RU" sz="2400" b="1" dirty="0"/>
              <a:t>данной статье причинение тяжкого вреда здоровью другого человека влечет за собой наказание в виде общественных работ, лишения свободы на 2 года, ареста на 4 месяца или ограничения свободы граждан сроком до трех лет. Смерть другого человека влечет более суровое наказание. Водитель приговаривается к общественным работам на срок до 4-х лет, аресту или ограничению свободы до 4-х лет. Гибель двух и более людей в результате неправильных действий водителя влечет за собой общественные работы на 5 лет или лишение свободы на 7 лет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308123" y="797169"/>
            <a:ext cx="276664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Согласно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пп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1.2ст 1073, п. ст. 1074 ГК РФ родители (законные представители) отвечают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 вред, причиненный несовершеннолетним, если с их стороны имело место безответственное отношение к его воспитанию и неосуществление должного надзора за ним (попустительство или поощрение озорства, хулиганских и иных противоправных действий, отсутствие к нему внимания и т.п.).</a:t>
            </a:r>
          </a:p>
        </p:txBody>
      </p:sp>
    </p:spTree>
    <p:extLst>
      <p:ext uri="{BB962C8B-B14F-4D97-AF65-F5344CB8AC3E}">
        <p14:creationId xmlns:p14="http://schemas.microsoft.com/office/powerpoint/2010/main" val="224137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Если родители позволяют ребенку кататься на велосипеде без присмотра, то только они </a:t>
            </a:r>
            <a:r>
              <a:rPr lang="ru-RU" dirty="0" smtClean="0"/>
              <a:t>ответственны </a:t>
            </a:r>
            <a:r>
              <a:rPr lang="ru-RU" dirty="0"/>
              <a:t>за выезд на проезжую </a:t>
            </a:r>
            <a:r>
              <a:rPr lang="ru-RU" dirty="0" smtClean="0"/>
              <a:t>часть!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Сызрани водитель «Лады» совершил наезд на 14-ти летнюю девочку, которая переезжала на велосипеде проезжую часть по нерегулируемому пешеходному переходу. У девочки травмы головы и конечности.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поселке Безенчук водитель «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ВАЗовской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семерки» допустил наезд на 8-ми летнего мальчика, который переезжал на велосипеде проезжую часть по нерегулируемому пешеходному переходу. У ребенка травма ноги.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Тольятти водитель «Приоры» на нерегулируемом перекрестке неравнозначных дорог допустил наезд на 11-ти летнюю девочку, которая переезжала проезжую часть на велосипеде. У девочки ушибы и гематомы тела.</a:t>
            </a:r>
          </a:p>
          <a:p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1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029543" cy="4601183"/>
          </a:xfrm>
        </p:spPr>
        <p:txBody>
          <a:bodyPr>
            <a:normAutofit fontScale="90000"/>
          </a:bodyPr>
          <a:lstStyle/>
          <a:p>
            <a:r>
              <a:rPr lang="ru-RU" dirty="0"/>
              <a:t>Если вы купили ребенку велосипед, то надо объяснить ему правила пользования им, требуя их неукоснительного выполнения.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138" y="769816"/>
            <a:ext cx="6318738" cy="5328894"/>
          </a:xfrm>
        </p:spPr>
      </p:pic>
    </p:spTree>
    <p:extLst>
      <p:ext uri="{BB962C8B-B14F-4D97-AF65-F5344CB8AC3E}">
        <p14:creationId xmlns:p14="http://schemas.microsoft.com/office/powerpoint/2010/main" val="193745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041266" cy="4601183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Родители должны </a:t>
            </a:r>
            <a:r>
              <a:rPr lang="ru-RU" sz="2400" dirty="0"/>
              <a:t>НАУЧИТЬ </a:t>
            </a:r>
            <a:r>
              <a:rPr lang="ru-RU" sz="2400" dirty="0" smtClean="0"/>
              <a:t>ребенка </a:t>
            </a:r>
            <a:r>
              <a:rPr lang="ru-RU" sz="2400" dirty="0"/>
              <a:t>не только кататься, но и ОБЪЯСНИТЬ, где это МОЖНО делать, а где НЕЛЬЗЯ! Прежде чем посадить ребенка на </a:t>
            </a:r>
            <a:r>
              <a:rPr lang="ru-RU" sz="2400" dirty="0" err="1"/>
              <a:t>велотранспорт</a:t>
            </a:r>
            <a:r>
              <a:rPr lang="ru-RU" sz="2400" dirty="0"/>
              <a:t>, уделите ему свое время и разберите вместе главу 24 Правил дорожного движения.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066" y="774944"/>
            <a:ext cx="5209931" cy="5209931"/>
          </a:xfrm>
        </p:spPr>
      </p:pic>
      <p:sp>
        <p:nvSpPr>
          <p:cNvPr id="3" name="TextBox 2"/>
          <p:cNvSpPr txBox="1"/>
          <p:nvPr/>
        </p:nvSpPr>
        <p:spPr>
          <a:xfrm>
            <a:off x="8862646" y="647114"/>
            <a:ext cx="29260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 июля 2020 г. 14-ти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летний велосипедист погиб в результате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ДТП.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57-летний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водитель,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допустил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наезд на несовершеннолетнего велосипедиста, двигавшегося по краю проезжей части дороги в попутном направлении.</a:t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результате ДТП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велосипедист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получил травмы, не совместимые с жизнью и скончался до приезда скорой медицинской помощи.</a:t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8-миклассник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направлялся домой на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подаренном родителями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велосипеде.</a:t>
            </a:r>
          </a:p>
        </p:txBody>
      </p:sp>
    </p:spTree>
    <p:extLst>
      <p:ext uri="{BB962C8B-B14F-4D97-AF65-F5344CB8AC3E}">
        <p14:creationId xmlns:p14="http://schemas.microsoft.com/office/powerpoint/2010/main" val="192071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Если родители покупают ребенку мопед, то надо быть готовым не только к штрафам, </a:t>
            </a:r>
            <a:r>
              <a:rPr lang="ru-RU" sz="2800" dirty="0"/>
              <a:t>но и </a:t>
            </a:r>
            <a:r>
              <a:rPr lang="ru-RU" sz="2800" dirty="0" smtClean="0"/>
              <a:t>к риску </a:t>
            </a:r>
            <a:r>
              <a:rPr lang="ru-RU" sz="2800" dirty="0"/>
              <a:t>угрозы жизни и здоровью не только самого ребёнка, но и иных участников </a:t>
            </a:r>
            <a:r>
              <a:rPr lang="ru-RU" sz="2800" dirty="0" smtClean="0"/>
              <a:t>дорожного </a:t>
            </a:r>
            <a:r>
              <a:rPr lang="ru-RU" sz="2800" dirty="0"/>
              <a:t>движения.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68" y="787211"/>
            <a:ext cx="5369169" cy="260908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67" y="3516624"/>
            <a:ext cx="5369169" cy="26090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58067" y="784461"/>
            <a:ext cx="270099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Кошкинском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районе Самарской области, мальчик 2006 года</a:t>
            </a:r>
          </a:p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рождения, учащийся 8 класса ГБОУ СОШ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с.Надеждино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при управлении</a:t>
            </a:r>
          </a:p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скутером нарушил правило расположения транспортного средства на проезжей</a:t>
            </a:r>
          </a:p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части, в результате чего совершил дорожно-транспортное происшествие.</a:t>
            </a:r>
          </a:p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Диагноз в результате ДТП: перелом правой таранной кости, подвывих стопы.</a:t>
            </a:r>
          </a:p>
        </p:txBody>
      </p:sp>
    </p:spTree>
    <p:extLst>
      <p:ext uri="{BB962C8B-B14F-4D97-AF65-F5344CB8AC3E}">
        <p14:creationId xmlns:p14="http://schemas.microsoft.com/office/powerpoint/2010/main" val="311123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200" b="1" dirty="0" smtClean="0"/>
              <a:t>Родители, будьте благоразумны!</a:t>
            </a:r>
            <a:endParaRPr lang="ru-RU" sz="3200" b="1" dirty="0"/>
          </a:p>
        </p:txBody>
      </p:sp>
      <p:pic>
        <p:nvPicPr>
          <p:cNvPr id="3074" name="Picture 2" descr="https://yandex.ru/turbo/avatars/get-turbo/3581628/rtha0d1adb56e68ea7556e3c211f1830119/max_g480_c12_r2x3_pd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221" y="802175"/>
            <a:ext cx="4572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vatars.mds.yandex.net/get-turbo/3273569/rth3121b5ec77ca0be95eb8ec33c694e843/max_g480_c12_r2x3_pd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347" y="3193245"/>
            <a:ext cx="4275748" cy="298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56221" y="550984"/>
            <a:ext cx="356063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23 июля, в шесть часов вечера в </a:t>
            </a:r>
            <a:r>
              <a:rPr lang="ru-RU" b="1" dirty="0" err="1"/>
              <a:t>Кинельском</a:t>
            </a:r>
            <a:r>
              <a:rPr lang="ru-RU" b="1" dirty="0"/>
              <a:t> районе двое детей на </a:t>
            </a:r>
            <a:r>
              <a:rPr lang="ru-RU" b="1" dirty="0" err="1"/>
              <a:t>квадроцикле</a:t>
            </a:r>
            <a:r>
              <a:rPr lang="ru-RU" b="1" dirty="0"/>
              <a:t> врезались в иномарку. 13-летний мальчик, управлявший </a:t>
            </a:r>
            <a:r>
              <a:rPr lang="ru-RU" b="1" dirty="0" err="1"/>
              <a:t>квадроциклом</a:t>
            </a:r>
            <a:r>
              <a:rPr lang="ru-RU" b="1" dirty="0"/>
              <a:t>, ехал в сторону поселка Комсомольского. При пересечение нерегулированного перекрестка, малолетний водитель не пропустил автомобиль. В результате чего подросток и его 5-летний пассажир получили травмы и были госпитализированы.</a:t>
            </a:r>
            <a:br>
              <a:rPr lang="ru-RU" b="1" dirty="0"/>
            </a:br>
            <a:r>
              <a:rPr lang="ru-RU" b="1" dirty="0"/>
              <a:t>Медики диагностировали у несовершеннолетнего пилота черепно-мозговую травму и переломы, а его младший брат с тяжелой травмой головного мозга находиться в реанимации.</a:t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314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3262" y="363415"/>
            <a:ext cx="82764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C3300"/>
                </a:solidFill>
              </a:rPr>
              <a:t>Купив ребенку мопед, родители ставят его жизнь под удар!</a:t>
            </a:r>
            <a:endParaRPr lang="ru-RU" sz="4400" dirty="0">
              <a:solidFill>
                <a:srgbClr val="CC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4874" y="1866236"/>
            <a:ext cx="62882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 июля произошло ДТП  в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Богатовском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районе.</a:t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Около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 часов ночи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два подростка двигались в селе Ивановка по дороге на мопеде.</a:t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Мальчик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13ти лет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управляя мопедом, при повороте допустил столкновение с автомобилем ВАЗ 21104, под управлением водителя 1963 года рождения.</a:t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результате ДТП с многочисленными травмами в больницу госпитализирован 13ти летний водитель мопеда и его 16ти летний пассажир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7" name="Picture 3" descr="C:\Users\Elmera\.r.saver\Desktop\Дрига А.В\родители - пример\QqDmm8PDrB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65" y="1879834"/>
            <a:ext cx="3512233" cy="351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05243" y="5433802"/>
            <a:ext cx="104804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C3300"/>
                </a:solidFill>
              </a:rPr>
              <a:t>Принимая решение о приобретении мототранспорта для своего ребенка, взвесьте все «за» и «против», последствия травм в дорожно-транспортном происшествии остаются на всю жизнь. </a:t>
            </a:r>
            <a:endParaRPr lang="ru-RU" dirty="0" smtClean="0">
              <a:solidFill>
                <a:srgbClr val="CC3300"/>
              </a:solidFill>
            </a:endParaRPr>
          </a:p>
          <a:p>
            <a:pPr algn="ctr"/>
            <a:r>
              <a:rPr lang="ru-RU" dirty="0" smtClean="0">
                <a:solidFill>
                  <a:srgbClr val="CC3300"/>
                </a:solidFill>
              </a:rPr>
              <a:t>За несколько секунд это </a:t>
            </a:r>
            <a:r>
              <a:rPr lang="ru-RU" dirty="0">
                <a:solidFill>
                  <a:srgbClr val="CC3300"/>
                </a:solidFill>
              </a:rPr>
              <a:t>опасное развлечение подорвало здоровье </a:t>
            </a:r>
            <a:r>
              <a:rPr lang="ru-RU" dirty="0" smtClean="0">
                <a:solidFill>
                  <a:srgbClr val="CC3300"/>
                </a:solidFill>
              </a:rPr>
              <a:t>двух </a:t>
            </a:r>
            <a:r>
              <a:rPr lang="ru-RU" dirty="0">
                <a:solidFill>
                  <a:srgbClr val="CC3300"/>
                </a:solidFill>
              </a:rPr>
              <a:t>несовершеннолетних. </a:t>
            </a:r>
            <a:endParaRPr lang="ru-RU" dirty="0" smtClean="0">
              <a:solidFill>
                <a:srgbClr val="CC3300"/>
              </a:solidFill>
            </a:endParaRPr>
          </a:p>
          <a:p>
            <a:pPr algn="ctr"/>
            <a:r>
              <a:rPr lang="ru-RU" dirty="0" smtClean="0">
                <a:solidFill>
                  <a:srgbClr val="CC3300"/>
                </a:solidFill>
              </a:rPr>
              <a:t>По </a:t>
            </a:r>
            <a:r>
              <a:rPr lang="ru-RU" dirty="0">
                <a:solidFill>
                  <a:srgbClr val="CC3300"/>
                </a:solidFill>
              </a:rPr>
              <a:t>факту ДТП возбуждено уголовное дело.</a:t>
            </a:r>
          </a:p>
          <a:p>
            <a:endParaRPr lang="ru-RU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63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695" y="1967236"/>
            <a:ext cx="7659859" cy="285574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22.9</a:t>
            </a:r>
            <a:r>
              <a:rPr lang="ru-RU" sz="1800" b="1" dirty="0"/>
              <a:t>.</a:t>
            </a:r>
            <a:r>
              <a:rPr lang="ru-RU" sz="1800" dirty="0"/>
              <a:t> Перевозка детей в возрасте младше 7 лет в легковом автомобиле и кабине грузового автомобиля, конструкцией которых предусмотрены ремни безопасности либо ремни безопасности и детская удерживающая система </a:t>
            </a:r>
            <a:r>
              <a:rPr lang="ru-RU" sz="1800" dirty="0" smtClean="0"/>
              <a:t>ISOFIX, </a:t>
            </a:r>
            <a:r>
              <a:rPr lang="ru-RU" sz="1800" dirty="0"/>
              <a:t>должна </a:t>
            </a:r>
            <a:r>
              <a:rPr lang="ru-RU" sz="1800" dirty="0" smtClean="0"/>
              <a:t>осуществляться с использованием  детских удерживающих устройств (ДУУ), </a:t>
            </a:r>
            <a:r>
              <a:rPr lang="ru-RU" sz="1800" dirty="0"/>
              <a:t>соответствующих весу и росту ребенка.</a:t>
            </a:r>
            <a:br>
              <a:rPr lang="ru-RU" sz="1800" dirty="0"/>
            </a:br>
            <a:r>
              <a:rPr lang="ru-RU" sz="1800" dirty="0"/>
              <a:t>Перевозка детей в возрасте от 7 до 11 лет (включительно) в легковом автомобиле и кабине грузового </a:t>
            </a:r>
            <a:r>
              <a:rPr lang="ru-RU" sz="1800" dirty="0" smtClean="0"/>
              <a:t>автомобиля </a:t>
            </a:r>
            <a:r>
              <a:rPr lang="ru-RU" sz="1800" dirty="0"/>
              <a:t>должна осуществляться </a:t>
            </a:r>
            <a:r>
              <a:rPr lang="ru-RU" sz="1800" dirty="0" smtClean="0"/>
              <a:t>с использованием ДУУ, </a:t>
            </a:r>
            <a:r>
              <a:rPr lang="ru-RU" sz="1800" dirty="0"/>
              <a:t>соответствующих весу и росту ребенка, или с использованием ремней безопасности, а на переднем сиденье легкового автомобиля - только с использованием детских удерживающих систем (устройств), соответствующих весу и росту ребенка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9242474" y="717451"/>
            <a:ext cx="294952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автомобиле перевозить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детей на заднем сиденье в возрасте до 7 лет необходимо только в специальном детском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удерживающем устройстве.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Дети в возрасте от 7 до 12 лет на заднем сиденье могут перевозиться с использованием как автокресел, так и обычных ремней безопасности. За нарушение любого из данных требований в части 3 статьи 12.23 КоАП РФ предусмотрено наказание в виде штрафа в размере 3000 рублей.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1686" y="4895557"/>
            <a:ext cx="7610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</a:rPr>
              <a:t>Самым важным условием, которое позволяет использовать устройство для перевозки детей, является наличие сертификата, подтверждающего соответствие </a:t>
            </a:r>
            <a:r>
              <a:rPr lang="ru-RU" b="1" dirty="0" smtClean="0">
                <a:solidFill>
                  <a:srgbClr val="CC3300"/>
                </a:solidFill>
              </a:rPr>
              <a:t>кресла </a:t>
            </a:r>
            <a:r>
              <a:rPr lang="ru-RU" b="1" dirty="0">
                <a:solidFill>
                  <a:srgbClr val="CC3300"/>
                </a:solidFill>
              </a:rPr>
              <a:t>ЕЭК ООН N 44-04 (ГОСТ Р 41.44-2005)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6942" y="998806"/>
            <a:ext cx="77653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 первое полугодие 2020 года на территории Самарской области 193 ребенка получили ранения и 4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погибли! 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Все погибшие дети были пассажирами.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79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2050" name="Picture 2" descr="C:\Users\Elmera\.r.saver\Desktop\Дрига А.В\родители - пример\6E-ZagFP3r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47" y="1772530"/>
            <a:ext cx="7785065" cy="408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70608" y="734016"/>
            <a:ext cx="292139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Адаптеры («направляющие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лямки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», адаптеры ФЭСТ),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которые ранее позиционировались как детские удерживающие устройства и рекомендовались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производителями для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использования при перевозке детей в салонах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автомобилей в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настоящее время, в соответствии с поправками к Правилам ООН, устанавливающим требования к детским удерживающим устройствам,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рассматривается ТОЛЬКО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как составной элемент детской удерживающей системы и не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могут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официально утверждаться отдельно в качестве такой системы.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4572" y="83249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Адаптеры ремня безопасности не являются детскими удерживающими устройствами!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867422" y="1786597"/>
            <a:ext cx="3668090" cy="40663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867422" y="1786597"/>
            <a:ext cx="3530990" cy="40663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79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4000" dirty="0"/>
              <a:t>П</a:t>
            </a:r>
            <a:r>
              <a:rPr lang="ru-RU" sz="4000" dirty="0" smtClean="0"/>
              <a:t>оследствием </a:t>
            </a:r>
            <a:r>
              <a:rPr lang="ru-RU" sz="4000" dirty="0"/>
              <a:t>нарушения правил дорожного движения может быть не только причинение вреда здоровью, но и наступление юридической ответственности.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9848" y="4236492"/>
            <a:ext cx="7315200" cy="9144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C3300"/>
                </a:solidFill>
              </a:rPr>
              <a:t>За несоблюдение ПДД несовершеннолетним до 16 лет ответственность несут РОДИТЕЛИ (законные представители)</a:t>
            </a:r>
            <a:endParaRPr lang="ru-RU" sz="2800" b="1" dirty="0">
              <a:solidFill>
                <a:srgbClr val="CC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90185" y="785446"/>
            <a:ext cx="261424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соответствии со статьей 12.29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КоАП РФ  нарушение ПДД лицом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управляющим велосипедом, влечет наложение административного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штрафа.</a:t>
            </a:r>
          </a:p>
          <a:p>
            <a:pPr algn="just"/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КоАП РФ Статья 12.24. 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Нарушение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повлекшее по неосторожности причинение легкого или средней тяжести вреда здоровью потерпевшего влечет наложение административного штрафа в размере от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двух тысяч до двадцати тысяч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рублей.</a:t>
            </a:r>
          </a:p>
        </p:txBody>
      </p:sp>
    </p:spTree>
    <p:extLst>
      <p:ext uri="{BB962C8B-B14F-4D97-AF65-F5344CB8AC3E}">
        <p14:creationId xmlns:p14="http://schemas.microsoft.com/office/powerpoint/2010/main" val="285219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5840" y="2854344"/>
            <a:ext cx="7315200" cy="3255264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/>
              <a:t> 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С точки </a:t>
            </a:r>
            <a:r>
              <a:rPr lang="ru-RU" sz="1800" b="1" dirty="0"/>
              <a:t>зрения правил дорожного движения, лица, использующие </a:t>
            </a:r>
            <a:r>
              <a:rPr lang="ru-RU" sz="1800" b="1" dirty="0" smtClean="0"/>
              <a:t>СИМ, </a:t>
            </a:r>
            <a:r>
              <a:rPr lang="ru-RU" sz="1800" b="1" dirty="0"/>
              <a:t>являются пешеходами, в связи с чем, </a:t>
            </a:r>
            <a:r>
              <a:rPr lang="ru-RU" sz="1800" b="1" dirty="0" smtClean="0"/>
              <a:t>обязаны </a:t>
            </a:r>
            <a:r>
              <a:rPr lang="ru-RU" sz="1800" b="1" dirty="0"/>
              <a:t>знать и соблюдать относящиеся к ним соответствующие требования дорожных правил</a:t>
            </a:r>
            <a:r>
              <a:rPr lang="ru-RU" sz="1800" b="1" dirty="0" smtClean="0"/>
              <a:t>.</a:t>
            </a:r>
            <a:br>
              <a:rPr lang="ru-RU" sz="1800" b="1" dirty="0" smtClean="0"/>
            </a:br>
            <a:r>
              <a:rPr lang="ru-RU" sz="1800" b="1" dirty="0" smtClean="0"/>
              <a:t>ПЕШЕХОДЫ при </a:t>
            </a:r>
            <a:r>
              <a:rPr lang="ru-RU" sz="1800" b="1" dirty="0"/>
              <a:t>использовании </a:t>
            </a:r>
            <a:r>
              <a:rPr lang="ru-RU" sz="1800" b="1" dirty="0" err="1"/>
              <a:t>сигвеев</a:t>
            </a:r>
            <a:r>
              <a:rPr lang="ru-RU" sz="1800" b="1" dirty="0"/>
              <a:t>, </a:t>
            </a:r>
            <a:r>
              <a:rPr lang="ru-RU" sz="1800" b="1" dirty="0" err="1"/>
              <a:t>гироскутеров</a:t>
            </a:r>
            <a:r>
              <a:rPr lang="ru-RU" sz="1800" b="1" dirty="0"/>
              <a:t>, </a:t>
            </a:r>
            <a:r>
              <a:rPr lang="ru-RU" sz="1800" b="1" dirty="0" err="1" smtClean="0"/>
              <a:t>моноколес</a:t>
            </a:r>
            <a:r>
              <a:rPr lang="ru-RU" sz="1800" b="1" dirty="0" smtClean="0"/>
              <a:t> должны  руководствоваться </a:t>
            </a:r>
            <a:r>
              <a:rPr lang="ru-RU" sz="1800" b="1" dirty="0"/>
              <a:t>правилами и правовыми </a:t>
            </a:r>
            <a:r>
              <a:rPr lang="ru-RU" sz="1800" b="1" dirty="0" smtClean="0"/>
              <a:t>нормами</a:t>
            </a:r>
            <a:r>
              <a:rPr lang="ru-RU" sz="1800" b="1" dirty="0"/>
              <a:t> </a:t>
            </a:r>
            <a:r>
              <a:rPr lang="ru-RU" sz="1800" b="1" dirty="0" smtClean="0"/>
              <a:t>предназначенные для пешеходов!</a:t>
            </a:r>
            <a:br>
              <a:rPr lang="ru-RU" sz="1800" b="1" dirty="0" smtClean="0"/>
            </a:br>
            <a:r>
              <a:rPr lang="ru-RU" sz="1800" b="1" dirty="0" smtClean="0"/>
              <a:t>1. </a:t>
            </a:r>
            <a:r>
              <a:rPr lang="ru-RU" sz="1800" b="1" dirty="0"/>
              <a:t>Скорость движения велосипедистов и лиц, использующих для передвижения средство индивидуальной мобильности, во всех случаях совмещённого движения с пешеходами, а также в жилых зонах, велосипедных зонах и на дворовых территориях не должна превышать 20 км/ч</a:t>
            </a:r>
            <a:r>
              <a:rPr lang="ru-RU" sz="1800" b="1" dirty="0" smtClean="0"/>
              <a:t>.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2. Для </a:t>
            </a:r>
            <a:r>
              <a:rPr lang="ru-RU" sz="1800" b="1" dirty="0"/>
              <a:t>передвижения на данных средствах необходимо выбирать подходящую площадку для катания, использовать защитную экипировку.</a:t>
            </a:r>
            <a:br>
              <a:rPr lang="ru-RU" sz="1800" b="1" dirty="0"/>
            </a:br>
            <a:r>
              <a:rPr lang="ru-RU" sz="1800" b="1" dirty="0" smtClean="0"/>
              <a:t>3. Сохранять </a:t>
            </a:r>
            <a:r>
              <a:rPr lang="ru-RU" sz="1800" b="1" dirty="0"/>
              <a:t>безопасную скорость, останавливать средства плавно и аккуратно.</a:t>
            </a:r>
            <a:br>
              <a:rPr lang="ru-RU" sz="1800" b="1" dirty="0"/>
            </a:br>
            <a:r>
              <a:rPr lang="ru-RU" sz="1800" b="1" dirty="0" smtClean="0"/>
              <a:t>4. Сохранять </a:t>
            </a:r>
            <a:r>
              <a:rPr lang="ru-RU" sz="1800" b="1" dirty="0"/>
              <a:t>безопасную дистанцию до </a:t>
            </a:r>
            <a:r>
              <a:rPr lang="ru-RU" sz="1800" b="1" dirty="0" smtClean="0"/>
              <a:t>людей‍</a:t>
            </a:r>
            <a:r>
              <a:rPr lang="ru-RU" sz="1800" b="1" dirty="0"/>
              <a:t>, любых объектов и предметов во избежание столкновений и несчастных случаев.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453489" y="1041009"/>
            <a:ext cx="254625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одителям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(законным представителям) детей, пострадавшим по собственной неосторожности, может грозить административная ответственность по ст. 5.35 КоАП РФ за ненадлежащее исполнение своих обязанностей по воспитанию несовершеннолетних и разбирательства на комиссии по делам несовершеннолетних.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948" y="759656"/>
            <a:ext cx="8932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Средства индивидуальной мобильности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(СИМ)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самокаты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сигвеи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гироскутеры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моноколёса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 т.д. 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3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b="1" dirty="0" smtClean="0"/>
              <a:t>ЗАПРЕЩАЕТСЯ: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2000" b="1" dirty="0" smtClean="0"/>
              <a:t>1. использовать </a:t>
            </a:r>
            <a:r>
              <a:rPr lang="ru-RU" sz="2000" b="1" dirty="0" err="1"/>
              <a:t>сигвеи</a:t>
            </a:r>
            <a:r>
              <a:rPr lang="ru-RU" sz="2000" b="1" dirty="0"/>
              <a:t>, </a:t>
            </a:r>
            <a:r>
              <a:rPr lang="ru-RU" sz="2000" b="1" dirty="0" err="1"/>
              <a:t>гироскутеры</a:t>
            </a:r>
            <a:r>
              <a:rPr lang="ru-RU" sz="2000" b="1" dirty="0"/>
              <a:t>, </a:t>
            </a:r>
            <a:r>
              <a:rPr lang="ru-RU" sz="2000" b="1" dirty="0" err="1"/>
              <a:t>моноколеса</a:t>
            </a:r>
            <a:r>
              <a:rPr lang="ru-RU" sz="2000" b="1" dirty="0"/>
              <a:t> </a:t>
            </a:r>
            <a:r>
              <a:rPr lang="ru-RU" sz="2000" b="1" dirty="0" smtClean="0"/>
              <a:t>и т.п. по </a:t>
            </a:r>
            <a:r>
              <a:rPr lang="ru-RU" sz="2000" b="1" dirty="0"/>
              <a:t>высокоскоростным и прочим трассам, предназначенным для движения автомобилей или общественного транспорта;</a:t>
            </a:r>
            <a:br>
              <a:rPr lang="ru-RU" sz="2000" b="1" dirty="0"/>
            </a:br>
            <a:r>
              <a:rPr lang="ru-RU" sz="2000" b="1" dirty="0" smtClean="0"/>
              <a:t>2. при </a:t>
            </a:r>
            <a:r>
              <a:rPr lang="ru-RU" sz="2000" b="1" dirty="0"/>
              <a:t>движении на </a:t>
            </a:r>
            <a:r>
              <a:rPr lang="ru-RU" sz="2000" b="1" dirty="0" err="1"/>
              <a:t>сигвеях</a:t>
            </a:r>
            <a:r>
              <a:rPr lang="ru-RU" sz="2000" b="1" dirty="0"/>
              <a:t>, </a:t>
            </a:r>
            <a:r>
              <a:rPr lang="ru-RU" sz="2000" b="1" dirty="0" err="1"/>
              <a:t>гироскутерах</a:t>
            </a:r>
            <a:r>
              <a:rPr lang="ru-RU" sz="2000" b="1" dirty="0"/>
              <a:t>, </a:t>
            </a:r>
            <a:r>
              <a:rPr lang="ru-RU" sz="2000" b="1" dirty="0" err="1" smtClean="0"/>
              <a:t>моноколесах</a:t>
            </a:r>
            <a:r>
              <a:rPr lang="ru-RU" sz="2000" b="1" dirty="0" smtClean="0"/>
              <a:t> и т.п. </a:t>
            </a:r>
            <a:r>
              <a:rPr lang="ru-RU" sz="2000" b="1" dirty="0"/>
              <a:t>пользоваться мобильным телефоном или другими гаджетами, слушать музыку в наушниках.</a:t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Приобретая </a:t>
            </a:r>
            <a:r>
              <a:rPr lang="ru-RU" sz="2000" b="1" dirty="0"/>
              <a:t>подобный гаджет ребёнку в обязательном порядке расскажите об основных правилах безопасности на дороге. Падения с </a:t>
            </a:r>
            <a:r>
              <a:rPr lang="ru-RU" sz="2000" b="1" dirty="0" err="1"/>
              <a:t>сигвеев</a:t>
            </a:r>
            <a:r>
              <a:rPr lang="ru-RU" sz="2000" b="1" dirty="0"/>
              <a:t>, </a:t>
            </a:r>
            <a:r>
              <a:rPr lang="ru-RU" sz="2000" b="1" dirty="0" err="1"/>
              <a:t>гироскутеров</a:t>
            </a:r>
            <a:r>
              <a:rPr lang="ru-RU" sz="2000" b="1" dirty="0"/>
              <a:t>, </a:t>
            </a:r>
            <a:r>
              <a:rPr lang="ru-RU" sz="2000" b="1" dirty="0" err="1"/>
              <a:t>моноколес</a:t>
            </a:r>
            <a:r>
              <a:rPr lang="ru-RU" sz="2000" b="1" dirty="0"/>
              <a:t> могут привести к получению тяжких телесных повреждений!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9822" y="4515730"/>
            <a:ext cx="70901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CC3300"/>
                </a:solidFill>
              </a:rPr>
              <a:t>Во всех случаях совмещённого с пешеходами движения велосипедистов и лиц, использующих для передвижения средство индивидуальной мобильности, пешеходы имеют приоритет.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25354" y="1055077"/>
            <a:ext cx="26025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Правила для пешеходов, использующих СИМ регулируются ст. 12.29 КоАП. Нарушение карается штрафом в 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800 рублей за любое нарушение ПДД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«иным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лицом, участвующим в дорожном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движении»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3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800" dirty="0" smtClean="0"/>
              <a:t>24 мая водитель «Хендай</a:t>
            </a:r>
            <a:r>
              <a:rPr lang="ru-RU" sz="1800" dirty="0"/>
              <a:t>» двигался по прилегающий </a:t>
            </a:r>
            <a:r>
              <a:rPr lang="ru-RU" sz="1800" dirty="0" smtClean="0"/>
              <a:t>территории, </a:t>
            </a:r>
            <a:r>
              <a:rPr lang="ru-RU" sz="1800" dirty="0"/>
              <a:t>допустил наезд на несовершеннолетнего </a:t>
            </a:r>
            <a:r>
              <a:rPr lang="ru-RU" sz="1800" dirty="0" smtClean="0"/>
              <a:t>пешехода - мальчика 2017 </a:t>
            </a:r>
            <a:r>
              <a:rPr lang="ru-RU" sz="1800" dirty="0"/>
              <a:t>года рождения, который </a:t>
            </a:r>
            <a:r>
              <a:rPr lang="ru-RU" sz="1800" dirty="0" smtClean="0"/>
              <a:t>ВЫЕХАЛ НА САМОКАТЕ ИЗ-ЗА ПРИПАРКОВАННОГО АВТОМОБИЛЯ.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31 </a:t>
            </a:r>
            <a:r>
              <a:rPr lang="ru-RU" sz="1800" dirty="0"/>
              <a:t>мая 2020 года, автоледи </a:t>
            </a:r>
            <a:r>
              <a:rPr lang="ru-RU" sz="1800" dirty="0" smtClean="0"/>
              <a:t> ВО ДВОРЕ ДОМА </a:t>
            </a:r>
            <a:r>
              <a:rPr lang="ru-RU" sz="1800" dirty="0"/>
              <a:t>не убедилась в безопасности и совершила наезд на несовершеннолетнего </a:t>
            </a:r>
            <a:r>
              <a:rPr lang="ru-RU" sz="1800" dirty="0" smtClean="0"/>
              <a:t>пешехода-мальчика, </a:t>
            </a:r>
            <a:r>
              <a:rPr lang="ru-RU" sz="1800" dirty="0"/>
              <a:t>который находился слева от автомобиля.</a:t>
            </a:r>
            <a:br>
              <a:rPr lang="ru-RU" sz="1800" dirty="0"/>
            </a:br>
            <a:r>
              <a:rPr lang="ru-RU" sz="1800" dirty="0"/>
              <a:t>В результате ДТП мальчику назначено амбулаторное лечение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3074" name="Picture 2" descr="C:\Users\Elmera\.r.saver\Desktop\Дрига А.В\родители - пример\самока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169" y="1385282"/>
            <a:ext cx="5246003" cy="393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64172" y="914400"/>
            <a:ext cx="29542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Приобретая подобный гаджет ребёнку в обязательном порядке расскажите об основных правилах безопасности на дороге. </a:t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ИСПОЛЬЗУЙТЕ СРЕДСТВА ИНДИВИДУАЛЬНОЙ ЗАЩИТЫ (шлем, наколенники, налокотники и т.п.) - падения с самокатов, роликов,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сигвеев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гироскутеров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моноколес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могут привести к получению тяжких телесных повреждений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87987" y="4654620"/>
            <a:ext cx="2039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ДТП в  г. Сызрань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3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100" y="2831123"/>
            <a:ext cx="2834640" cy="2377440"/>
          </a:xfrm>
        </p:spPr>
        <p:txBody>
          <a:bodyPr>
            <a:noAutofit/>
          </a:bodyPr>
          <a:lstStyle/>
          <a:p>
            <a:pPr algn="just"/>
            <a:r>
              <a:rPr lang="ru-RU" sz="4000" dirty="0"/>
              <a:t>Родители несут ответственность за воспитание и развитие своих </a:t>
            </a:r>
            <a:r>
              <a:rPr lang="ru-RU" sz="4000" dirty="0" smtClean="0"/>
              <a:t>детей!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51384" y="941760"/>
            <a:ext cx="677125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 рассмотрении каждого дорожно-транспортного происшествия сотрудниками устанавливаются причины его совершения, а также факторы, сопутствующие ДТП - почему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ребенок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находился на проезжей части без сопровождения взрослых или 13-летний подросток управлял скутером. Согласно ст. 63 Семейного кодекса «Родители несут ответственность за воспитание и развитие своих детей. Они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ОБЯЗАНЫ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заботиться о здоровье, физическом, психическом, духовном и нравственном развитии своих детей». Однако, взрослые допускают такие факты и создают реальную угрозу жизни и здоровью детей. Проявляя халатное отношение к детям, родители тем самым ненадлежащим образом исполняют свои родительские обязанности, что в соответствии со ст. 5.35 Кодекса Российской Федерации об административных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правонарушениях влечет административную ответственность.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43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/>
              <a:t>19 июля, в </a:t>
            </a:r>
            <a:r>
              <a:rPr lang="ru-RU" sz="1800" b="1" dirty="0"/>
              <a:t>Южном городе Самарской области мотоциклист в возрасте 15 </a:t>
            </a:r>
            <a:r>
              <a:rPr lang="ru-RU" sz="1800" b="1" dirty="0" smtClean="0"/>
              <a:t>лет  управлял </a:t>
            </a:r>
            <a:r>
              <a:rPr lang="ru-RU" sz="1800" b="1" dirty="0"/>
              <a:t>мотоциклом </a:t>
            </a:r>
            <a:r>
              <a:rPr lang="ru-RU" sz="1800" b="1" dirty="0" err="1"/>
              <a:t>Centurion</a:t>
            </a:r>
            <a:r>
              <a:rPr lang="ru-RU" sz="1800" b="1" dirty="0"/>
              <a:t>. Примерно в 20:15 он на пешеходном переходе сбил беременную женщину в возрасте 30 лет, а также 5-летнего </a:t>
            </a:r>
            <a:r>
              <a:rPr lang="ru-RU" sz="1800" b="1" dirty="0" smtClean="0"/>
              <a:t>мальчика! 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Пешеходы получили травмы</a:t>
            </a:r>
            <a:r>
              <a:rPr lang="ru-RU" sz="1800" b="1" dirty="0" smtClean="0"/>
              <a:t>. Женщина на 9-ом месяце беременности «потеряла» ребенка. </a:t>
            </a:r>
            <a:r>
              <a:rPr lang="ru-RU" sz="1800" b="1" dirty="0"/>
              <a:t>У находившегося за рулем несовершеннолетнего мотоциклиста без регистрационных знаков не было прав!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2050" name="Picture 2" descr="https://sun9-54.userapi.com/L3TiA778OY9Z6TtY8ZKGq09_ZuIKA6-XwlXWtw/Q1vTIowpzb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702" y="1123837"/>
            <a:ext cx="5705084" cy="380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37786" y="363915"/>
            <a:ext cx="262596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Родителям грозит ряд административных взысканий. Возможно возбуждение уголовного дела по статье УК РФ (части 1,2 или 3 ст.268 УК России). Причинение тяжкого вреда здоровью другого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человека.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Наказания применимые к несовершеннолетним (ч. 1-5 ст. 88 УК РФ):</a:t>
            </a:r>
          </a:p>
          <a:p>
            <a:pPr lvl="0" algn="just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Штраф 1 000 до 50 000 </a:t>
            </a: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рублей;лишение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права заниматься определенной </a:t>
            </a: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деятельностью;обязательные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исправительные работы от 40 до 160 </a:t>
            </a: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часов;ограничение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(от 2 месяцев до 2 лет) и лишение свободы до 6 лет для подростков младше 16 лет, 10 лет — для несовершеннолетних в возрасте от 16 до 18 лет. </a:t>
            </a:r>
          </a:p>
        </p:txBody>
      </p:sp>
    </p:spTree>
    <p:extLst>
      <p:ext uri="{BB962C8B-B14F-4D97-AF65-F5344CB8AC3E}">
        <p14:creationId xmlns:p14="http://schemas.microsoft.com/office/powerpoint/2010/main" val="325330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099881" cy="4601183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/>
              <a:t>Смертельное ДТП в Самарской области</a:t>
            </a:r>
            <a:r>
              <a:rPr lang="ru-RU" sz="1800" b="1" dirty="0" smtClean="0"/>
              <a:t>: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Авария произошла </a:t>
            </a:r>
            <a:r>
              <a:rPr lang="ru-RU" sz="1800" b="1" dirty="0" smtClean="0"/>
              <a:t> </a:t>
            </a:r>
            <a:r>
              <a:rPr lang="ru-RU" sz="1800" b="1" dirty="0"/>
              <a:t>22 июля, в 7 утра в Ставропольском районе на 27 км автодороги Тольятти - </a:t>
            </a:r>
            <a:r>
              <a:rPr lang="ru-RU" sz="1800" b="1" dirty="0" err="1"/>
              <a:t>Хрящевка</a:t>
            </a:r>
            <a:r>
              <a:rPr lang="ru-RU" sz="1800" b="1" dirty="0"/>
              <a:t>.</a:t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15-летний парень за рулем отечественной легковушки съехал в кювет, где машина перевернулась. Юный автолюбитель погиб на месте.</a:t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Также пострадали 5 пассажиров – молодые люди от 14 до 20 лет. 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1026" name="Picture 2" descr="https://sun9-28.userapi.com/a7ohtLYqFPrb4S3yv3ElG7AQ3_AiCCUBM1bx_A/OcqhmspGAj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847" y="1242646"/>
            <a:ext cx="5260079" cy="394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61938" y="709557"/>
            <a:ext cx="271975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Несовершеннолетний не может управлять транспортным средством, не имея права управления.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родителям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согласно ч.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ст.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12.7 КоАП РФ, передача управления транспортным средством лицу, заведомо не имеющему права управления транспортным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средством грозит штраф – 30000 тыс. руб.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Кроме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этого,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несовершеннолетний водитель будет поставлен на учет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КДН,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 автомобиль будет задержан.</a:t>
            </a:r>
          </a:p>
        </p:txBody>
      </p:sp>
    </p:spTree>
    <p:extLst>
      <p:ext uri="{BB962C8B-B14F-4D97-AF65-F5344CB8AC3E}">
        <p14:creationId xmlns:p14="http://schemas.microsoft.com/office/powerpoint/2010/main" val="3443031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Подобные дорожно-</a:t>
            </a:r>
            <a:r>
              <a:rPr lang="ru-RU" b="1" dirty="0" err="1"/>
              <a:t>траспортные</a:t>
            </a:r>
            <a:r>
              <a:rPr lang="ru-RU" b="1" dirty="0"/>
              <a:t> происшествия, наглядный пример того, к чему приводит беспечность взрослых, прежде всего, родителей!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856" y="787791"/>
            <a:ext cx="10874327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Но никакой штраф не может сравниться с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жизнью и здоровьем вашего ребенка!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8835" y="4178559"/>
            <a:ext cx="1101734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CC3300"/>
                </a:solidFill>
              </a:rPr>
              <a:t>Родители! Будьте </a:t>
            </a:r>
            <a:r>
              <a:rPr lang="ru-RU" sz="1900" b="1" dirty="0">
                <a:solidFill>
                  <a:srgbClr val="CC3300"/>
                </a:solidFill>
              </a:rPr>
              <a:t>достойным примером для своих детей. К</a:t>
            </a:r>
            <a:r>
              <a:rPr lang="ru-RU" sz="1900" b="1" dirty="0" smtClean="0">
                <a:solidFill>
                  <a:srgbClr val="CC3300"/>
                </a:solidFill>
              </a:rPr>
              <a:t>ультура </a:t>
            </a:r>
            <a:r>
              <a:rPr lang="ru-RU" sz="1900" b="1" dirty="0">
                <a:solidFill>
                  <a:srgbClr val="CC3300"/>
                </a:solidFill>
              </a:rPr>
              <a:t>поведения на дорогах формируется прежде всего в семье, и самые главные учителя – родители. </a:t>
            </a:r>
            <a:r>
              <a:rPr lang="ru-RU" sz="1900" b="1" dirty="0" smtClean="0">
                <a:solidFill>
                  <a:srgbClr val="CC3300"/>
                </a:solidFill>
              </a:rPr>
              <a:t>Никогда </a:t>
            </a:r>
            <a:r>
              <a:rPr lang="ru-RU" sz="1900" b="1" dirty="0">
                <a:solidFill>
                  <a:srgbClr val="CC3300"/>
                </a:solidFill>
              </a:rPr>
              <a:t>не нарушайте ПДД, когда Вы идете со своими детьми. Ведь завтра малыши совершат Ваши ошибки. Юные участники дорожного движения копируют поступки взрослых, и в результате – безразличие и отсутствие уважения к другим участникам дорожного движения начинает приобретать статус постоянства и нормы поведения.</a:t>
            </a:r>
          </a:p>
          <a:p>
            <a:pPr algn="ctr"/>
            <a:r>
              <a:rPr lang="ru-RU" sz="2800" b="1" dirty="0">
                <a:solidFill>
                  <a:srgbClr val="CC3300"/>
                </a:solidFill>
              </a:rPr>
              <a:t>Давайте обезопасим самое дорогое, что есть у нас в жизни – </a:t>
            </a:r>
            <a:endParaRPr lang="ru-RU" sz="2800" b="1" dirty="0" smtClean="0">
              <a:solidFill>
                <a:srgbClr val="CC33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C3300"/>
                </a:solidFill>
              </a:rPr>
              <a:t>наше будущее - наших </a:t>
            </a:r>
            <a:r>
              <a:rPr lang="ru-RU" sz="2800" b="1" dirty="0">
                <a:solidFill>
                  <a:srgbClr val="CC3300"/>
                </a:solidFill>
              </a:rPr>
              <a:t>детей!</a:t>
            </a:r>
          </a:p>
          <a:p>
            <a:pPr algn="ctr"/>
            <a:endParaRPr lang="ru-RU" dirty="0">
              <a:solidFill>
                <a:srgbClr val="CC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1857" y="1870235"/>
            <a:ext cx="10874328" cy="23083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 июля, в Железнодорожном районе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водитель автомобиля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Kia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Rio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сбил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ребенка,когда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пятилетний мальчик пересекал проезжую часть в сопровождении 60-летнего деда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НЕУСТАНОВЛЕННОМ для </a:t>
            </a:r>
            <a:r>
              <a:rPr lang="ru-RU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перехода месте в зоне видимости регулируемого пешеходного перехода</a:t>
            </a:r>
            <a:r>
              <a:rPr lang="ru-RU" sz="24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ctr" fontAlgn="base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 результате происшедшего ребенок получил телесные повреждения. Его доставили на "скорой" в 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лечебное учреждение.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44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0015" y="2107340"/>
            <a:ext cx="7315200" cy="3255264"/>
          </a:xfrm>
        </p:spPr>
        <p:txBody>
          <a:bodyPr>
            <a:noAutofit/>
          </a:bodyPr>
          <a:lstStyle/>
          <a:p>
            <a:pPr marL="342900" algn="just"/>
            <a:r>
              <a:rPr lang="ru-RU" sz="2400" dirty="0" smtClean="0"/>
              <a:t>До </a:t>
            </a:r>
            <a:r>
              <a:rPr lang="ru-RU" sz="2400" dirty="0"/>
              <a:t>7 лет - движение велосипедистов должно осуществляться </a:t>
            </a:r>
            <a:r>
              <a:rPr lang="ru-RU" sz="2400" dirty="0" smtClean="0"/>
              <a:t>ТОЛЬКО </a:t>
            </a:r>
            <a:r>
              <a:rPr lang="ru-RU" sz="2400" dirty="0"/>
              <a:t>по тротуарам, пешеходным и </a:t>
            </a:r>
            <a:r>
              <a:rPr lang="ru-RU" sz="2400" dirty="0" err="1"/>
              <a:t>велопешеходным</a:t>
            </a:r>
            <a:r>
              <a:rPr lang="ru-RU" sz="2400" dirty="0"/>
              <a:t> дорожкам (на стороне для движения пешеходов), а также в пределах пешеходных </a:t>
            </a:r>
            <a:r>
              <a:rPr lang="ru-RU" sz="2400" dirty="0" smtClean="0"/>
              <a:t>зон.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От </a:t>
            </a:r>
            <a:r>
              <a:rPr lang="ru-RU" sz="2400" dirty="0"/>
              <a:t>7 до 14 лет - движение велосипедистов должно осуществляться </a:t>
            </a:r>
            <a:r>
              <a:rPr lang="ru-RU" sz="2400" dirty="0" smtClean="0"/>
              <a:t>ТОЛЬКО </a:t>
            </a:r>
            <a:r>
              <a:rPr lang="ru-RU" sz="2400" dirty="0"/>
              <a:t>по тротуарам, пешеходным, велосипедным и </a:t>
            </a:r>
            <a:r>
              <a:rPr lang="ru-RU" sz="2400" dirty="0" err="1"/>
              <a:t>велопешеходным</a:t>
            </a:r>
            <a:r>
              <a:rPr lang="ru-RU" sz="2400" dirty="0"/>
              <a:t> дорожкам, а также в пределах пешеходных зон.</a:t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0692" y="4448204"/>
            <a:ext cx="7315200" cy="9144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C3300"/>
                </a:solidFill>
              </a:rPr>
              <a:t>Езда велосипедистов в возрасте до 14 лет по проезжей части (в том числе, по дворовым проездам) в любом случае запрещена!</a:t>
            </a:r>
            <a:r>
              <a:rPr lang="ru-RU" sz="1400" dirty="0">
                <a:solidFill>
                  <a:srgbClr val="CC3300"/>
                </a:solidFill>
              </a:rPr>
              <a:t/>
            </a:r>
            <a:br>
              <a:rPr lang="ru-RU" sz="1400" dirty="0">
                <a:solidFill>
                  <a:srgbClr val="CC3300"/>
                </a:solidFill>
              </a:rPr>
            </a:br>
            <a:r>
              <a:rPr lang="ru-RU" sz="1400" dirty="0">
                <a:solidFill>
                  <a:srgbClr val="CC3300"/>
                </a:solidFill>
              </a:rPr>
              <a:t/>
            </a:r>
            <a:br>
              <a:rPr lang="ru-RU" sz="1400" dirty="0">
                <a:solidFill>
                  <a:srgbClr val="CC3300"/>
                </a:solidFill>
              </a:rPr>
            </a:br>
            <a:endParaRPr lang="ru-RU" sz="1400" dirty="0">
              <a:solidFill>
                <a:srgbClr val="CC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48800" y="762000"/>
            <a:ext cx="26142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 совершение правонарушений предусмотрена административная ответственность. К ответственности по ч.1 ст.5.35 КоАП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РФ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(неисполнение обязанностей по воспитанию несовершеннолетнего)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привлекаются родители ребенка. Меру ответственности определяет Территориальная комиссия по делам несовершеннолетних и защите их прав.</a:t>
            </a:r>
          </a:p>
          <a:p>
            <a:pPr algn="just"/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34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8942" y="1935153"/>
            <a:ext cx="7315200" cy="3255264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400" dirty="0" smtClean="0"/>
              <a:t>Движение велосипедистов </a:t>
            </a:r>
            <a:r>
              <a:rPr lang="ru-RU" sz="2400" dirty="0"/>
              <a:t>в возрасте </a:t>
            </a:r>
            <a:r>
              <a:rPr lang="ru-RU" sz="2400" b="1" dirty="0" smtClean="0"/>
              <a:t>старше 14 лет </a:t>
            </a:r>
            <a:r>
              <a:rPr lang="ru-RU" sz="2400" dirty="0" smtClean="0"/>
              <a:t>должно осуществляться по </a:t>
            </a:r>
            <a:r>
              <a:rPr lang="ru-RU" sz="2400" dirty="0"/>
              <a:t>правому краю проезжей </a:t>
            </a:r>
            <a:r>
              <a:rPr lang="ru-RU" sz="2400" dirty="0" smtClean="0"/>
              <a:t>части ПО ХОДУ ДВИЖЕНИЯ ТРАНСПОРТА, если отсутствуют </a:t>
            </a:r>
            <a:r>
              <a:rPr lang="ru-RU" sz="2400" dirty="0"/>
              <a:t>велосипедная и велопешеходная дорожки, полоса для </a:t>
            </a:r>
            <a:r>
              <a:rPr lang="ru-RU" sz="2400" dirty="0" smtClean="0"/>
              <a:t>велосипедистов, </a:t>
            </a:r>
            <a:r>
              <a:rPr lang="ru-RU" sz="2400" dirty="0"/>
              <a:t>либо отсутствует возможность двигаться по ним</a:t>
            </a:r>
            <a:r>
              <a:rPr lang="ru-RU" sz="2400" dirty="0" smtClean="0"/>
              <a:t>;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Допускается движение велосипедистов в возрасте </a:t>
            </a:r>
            <a:r>
              <a:rPr lang="ru-RU" sz="2400" b="1" dirty="0"/>
              <a:t>старше 14 лет </a:t>
            </a:r>
            <a:r>
              <a:rPr lang="ru-RU" sz="2400" b="1" dirty="0" smtClean="0"/>
              <a:t> </a:t>
            </a:r>
            <a:r>
              <a:rPr lang="ru-RU" sz="2400" dirty="0" smtClean="0"/>
              <a:t>по </a:t>
            </a:r>
            <a:r>
              <a:rPr lang="ru-RU" sz="2400" dirty="0"/>
              <a:t>тротуару или пешеходной дорожке, </a:t>
            </a:r>
            <a:r>
              <a:rPr lang="ru-RU" sz="2400" dirty="0" smtClean="0"/>
              <a:t>если отсутствуют </a:t>
            </a:r>
            <a:r>
              <a:rPr lang="ru-RU" sz="2400" dirty="0"/>
              <a:t>велосипедная и велопешеходная дорожки, полоса для </a:t>
            </a:r>
            <a:r>
              <a:rPr lang="ru-RU" sz="2400" dirty="0" smtClean="0"/>
              <a:t>велосипедистов, </a:t>
            </a:r>
            <a:r>
              <a:rPr lang="ru-RU" sz="2400" dirty="0"/>
              <a:t>либо отсутствует возможность двигаться по ним, а также по правому краю проезжей части или обочине;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15" y="5127446"/>
            <a:ext cx="7315200" cy="9144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rgbClr val="CC3300"/>
                </a:solidFill>
              </a:rPr>
              <a:t>По тротуару движение велосипедиста должно осуществляться таким образом, чтобы не препятствовать пешеходам!</a:t>
            </a:r>
            <a:endParaRPr lang="ru-RU" b="1" dirty="0">
              <a:solidFill>
                <a:srgbClr val="CC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37077" y="943100"/>
            <a:ext cx="26142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 ребёнка отвечают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РОДИТЕЛИ,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если виновник несовершеннолетний — обязательно уведомление прокуратуры, допрос с присутствием психолога-педагога. Административное дело против родителей может возбудить не только полиция, но и комиссия по делам несовершеннолетних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16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08123" y="773723"/>
            <a:ext cx="280181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Самые распространенные нарушения правил водителями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велосипедов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это движение навстречу транспортным средствам и движение на велосипеде по пешеходному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переходу, что влечет наказание по ст.12.29 (нарушение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Правил дорожного движения пешеходом или иным лицом, участвующим в процессе дорожного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движения) и 12.30 КоАП РФ в случае создания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помех в 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движении ТС.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2309" y="773723"/>
            <a:ext cx="788963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</a:rPr>
              <a:t>ПДД запрещает </a:t>
            </a:r>
            <a:r>
              <a:rPr lang="ru-RU" sz="1900" dirty="0">
                <a:solidFill>
                  <a:schemeClr val="bg1"/>
                </a:solidFill>
              </a:rPr>
              <a:t>велосипедистам старше 14 лет: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1. управлять велосипедом, не держась за руль хотя бы одной рукой;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2. перевозить груз, который выступает более чем на 0,5 м по длине или ширине за габариты, или груз, мешающий управлению;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2. перевозить пассажиров, если это не предусмотрено конструкцией транспортного средства;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3. перевозить детей до 7 лет при отсутствии специально оборудованных для них мест;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4. поворачивать налево или разворачиваться на дорогах с трамвайным движением и на дорогах, имеющих более одной полосы для движения в данном направлении (кроме случаев, когда из правой полосы разрешен поворот налево, и за исключением дорог, находящихся в велосипедных зонах);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5. пересекать дорогу по пешеходным переходам. ОБЯЗАТЕЛЬНО нужно спешиться.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6. двигаться по автомагистрали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7. въезжать под дорожный знак 3.9: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8. ездить с неисправными тормозами, рулём и звуковым сигналом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753" y="4935415"/>
            <a:ext cx="894185" cy="86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5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6676" y="1872182"/>
            <a:ext cx="7315200" cy="3255264"/>
          </a:xfrm>
        </p:spPr>
        <p:txBody>
          <a:bodyPr>
            <a:noAutofit/>
          </a:bodyPr>
          <a:lstStyle/>
          <a:p>
            <a:r>
              <a:rPr lang="ru-RU" sz="2000" dirty="0"/>
              <a:t>Велосипедистам </a:t>
            </a:r>
            <a:r>
              <a:rPr lang="ru-RU" sz="2000" dirty="0" smtClean="0"/>
              <a:t>РЕКОМЕНДУЕТСЯ использовать </a:t>
            </a:r>
            <a:r>
              <a:rPr lang="ru-RU" sz="2000" dirty="0" err="1"/>
              <a:t>велоэкипировку</a:t>
            </a:r>
            <a:r>
              <a:rPr lang="ru-RU" sz="2000" dirty="0"/>
              <a:t>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п</a:t>
            </a:r>
            <a:r>
              <a:rPr lang="ru-RU" sz="2000" dirty="0"/>
              <a:t>. 24.10 ПДД рекомендует велосипедистам при движении в тёмное время суток, в дождь или туман установить или надеть что-либо со светоотражающими элементами. 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Согласно пункту 19.1 ПДД, на велосипеде должен быть фонарь или фара, которые должны включаться в тёмное время суток или в условиях недостаточной видимости. Н</a:t>
            </a:r>
            <a:r>
              <a:rPr lang="ru-RU" sz="2000" dirty="0" smtClean="0"/>
              <a:t>едостаточная </a:t>
            </a:r>
            <a:r>
              <a:rPr lang="ru-RU" sz="2000" dirty="0"/>
              <a:t>видимость включает в себя туман и дождь.</a:t>
            </a:r>
            <a:br>
              <a:rPr lang="ru-RU" sz="2000" dirty="0"/>
            </a:br>
            <a:r>
              <a:rPr lang="ru-RU" sz="2000" dirty="0" smtClean="0"/>
              <a:t>В </a:t>
            </a:r>
            <a:r>
              <a:rPr lang="ru-RU" sz="2000" dirty="0"/>
              <a:t>светлое время суток велосипед должен в любом случае иметь</a:t>
            </a:r>
            <a:r>
              <a:rPr lang="ru-RU" sz="2000" dirty="0" smtClean="0"/>
              <a:t>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- белого </a:t>
            </a:r>
            <a:r>
              <a:rPr lang="ru-RU" sz="2000" dirty="0"/>
              <a:t>цвета фонарь или отражатель,</a:t>
            </a:r>
            <a:br>
              <a:rPr lang="ru-RU" sz="2000" dirty="0"/>
            </a:br>
            <a:r>
              <a:rPr lang="ru-RU" sz="2000" dirty="0" smtClean="0"/>
              <a:t>- сзади </a:t>
            </a:r>
            <a:r>
              <a:rPr lang="ru-RU" sz="2000" dirty="0"/>
              <a:t>– красный отражатель или фонарь,</a:t>
            </a:r>
            <a:br>
              <a:rPr lang="ru-RU" sz="2000" dirty="0"/>
            </a:br>
            <a:r>
              <a:rPr lang="ru-RU" sz="2000" dirty="0" smtClean="0"/>
              <a:t>- по </a:t>
            </a:r>
            <a:r>
              <a:rPr lang="ru-RU" sz="2000" dirty="0"/>
              <a:t>обеим сторонам велосипеда – отражатели красного или оранжевого цвета.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15" y="5127446"/>
            <a:ext cx="7315200" cy="91440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CC3300"/>
                </a:solidFill>
              </a:rPr>
              <a:t>В случае ДТП с участием автомобиля </a:t>
            </a:r>
            <a:r>
              <a:rPr lang="ru-RU" sz="2400" b="1" dirty="0" err="1">
                <a:solidFill>
                  <a:srgbClr val="CC3300"/>
                </a:solidFill>
              </a:rPr>
              <a:t>велошлем</a:t>
            </a:r>
            <a:r>
              <a:rPr lang="ru-RU" sz="2400" b="1" dirty="0">
                <a:solidFill>
                  <a:srgbClr val="CC3300"/>
                </a:solidFill>
              </a:rPr>
              <a:t> может сохранить жизнь!</a:t>
            </a:r>
            <a:endParaRPr lang="ru-RU" b="1" dirty="0">
              <a:solidFill>
                <a:srgbClr val="CC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55016" y="822158"/>
            <a:ext cx="273147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ОБЯЗАННОСТЬ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велосипедиста надевать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жилеты в случае вынужденной остановки или ДТП в темное время суток накладывает пункт 2.3. 4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ПДД</a:t>
            </a:r>
          </a:p>
          <a:p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ОБЯЗАННОСТЬ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 велосипедиста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меть фонарь или отражатель в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светлое время суток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целью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его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обозначения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накладывает п.19.5 ПДД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Несоблюдение карается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п. 12.20 КоАП 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РФ, штраф – 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500 руб.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38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0015" y="1474295"/>
            <a:ext cx="7315200" cy="3255264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МИНИМАЛЬНЫЙ ВОЗРАСТ для управления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- мопедом, скутером </a:t>
            </a:r>
            <a:r>
              <a:rPr lang="ru-RU" sz="2800" dirty="0"/>
              <a:t>- </a:t>
            </a:r>
            <a:r>
              <a:rPr lang="ru-RU" sz="2800" dirty="0" smtClean="0"/>
              <a:t>16 </a:t>
            </a:r>
            <a:r>
              <a:rPr lang="ru-RU" sz="2800" dirty="0"/>
              <a:t>лет </a:t>
            </a:r>
            <a:br>
              <a:rPr lang="ru-RU" sz="2800" dirty="0"/>
            </a:br>
            <a:r>
              <a:rPr lang="ru-RU" sz="2800" dirty="0" smtClean="0"/>
              <a:t>для управления НЕОБХОДИМА категория М </a:t>
            </a:r>
            <a:br>
              <a:rPr lang="ru-RU" sz="2800" dirty="0" smtClean="0"/>
            </a:br>
            <a:r>
              <a:rPr lang="ru-RU" sz="2800" dirty="0" smtClean="0"/>
              <a:t>- легким мотоциклом </a:t>
            </a:r>
            <a:r>
              <a:rPr lang="ru-RU" sz="2800" dirty="0"/>
              <a:t>– </a:t>
            </a:r>
            <a:r>
              <a:rPr lang="ru-RU" sz="2800" dirty="0" smtClean="0"/>
              <a:t> </a:t>
            </a:r>
            <a:r>
              <a:rPr lang="ru-RU" sz="2800" dirty="0"/>
              <a:t>16 лет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для </a:t>
            </a:r>
            <a:r>
              <a:rPr lang="ru-RU" sz="2800" dirty="0"/>
              <a:t>управления НЕОБХОДИМА категория </a:t>
            </a:r>
            <a:r>
              <a:rPr lang="ru-RU" sz="2800" dirty="0" smtClean="0"/>
              <a:t>А1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- мотоциклом - 18 </a:t>
            </a:r>
            <a:r>
              <a:rPr lang="ru-RU" sz="2800" dirty="0"/>
              <a:t>лет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для управления НЕОБХОДИМА </a:t>
            </a:r>
            <a:r>
              <a:rPr lang="ru-RU" sz="2800" dirty="0" smtClean="0"/>
              <a:t>категория А </a:t>
            </a:r>
            <a:br>
              <a:rPr lang="ru-RU" sz="2800" dirty="0" smtClean="0"/>
            </a:br>
            <a:r>
              <a:rPr lang="ru-RU" sz="2800" dirty="0" smtClean="0"/>
              <a:t>- </a:t>
            </a:r>
            <a:r>
              <a:rPr lang="ru-RU" sz="2800" dirty="0" err="1" smtClean="0"/>
              <a:t>квадроциклом</a:t>
            </a:r>
            <a:r>
              <a:rPr lang="ru-RU" sz="2800" dirty="0" smtClean="0"/>
              <a:t>, </a:t>
            </a:r>
            <a:r>
              <a:rPr lang="ru-RU" sz="2800" dirty="0" err="1" smtClean="0"/>
              <a:t>трициклом</a:t>
            </a:r>
            <a:r>
              <a:rPr lang="ru-RU" sz="2800" dirty="0" smtClean="0"/>
              <a:t> – 18 </a:t>
            </a:r>
            <a:r>
              <a:rPr lang="ru-RU" sz="2800" dirty="0"/>
              <a:t>лет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для </a:t>
            </a:r>
            <a:r>
              <a:rPr lang="ru-RU" sz="2800" dirty="0"/>
              <a:t>управления НЕОБХОДИМА </a:t>
            </a:r>
            <a:r>
              <a:rPr lang="ru-RU" sz="2800" dirty="0" smtClean="0"/>
              <a:t>категория В1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6515" y="4337538"/>
            <a:ext cx="7442200" cy="152400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CC3300"/>
                </a:solidFill>
              </a:rPr>
              <a:t>Мотоцикл, мопед и т.д. - это </a:t>
            </a:r>
            <a:r>
              <a:rPr lang="ru-RU" sz="1800" dirty="0">
                <a:solidFill>
                  <a:srgbClr val="CC3300"/>
                </a:solidFill>
              </a:rPr>
              <a:t>транспортное средство повышенной опасности - во время аварии водители и пассажиры </a:t>
            </a:r>
            <a:r>
              <a:rPr lang="ru-RU" sz="1800" dirty="0" smtClean="0">
                <a:solidFill>
                  <a:srgbClr val="CC3300"/>
                </a:solidFill>
              </a:rPr>
              <a:t>которых </a:t>
            </a:r>
            <a:r>
              <a:rPr lang="ru-RU" sz="1800" dirty="0">
                <a:solidFill>
                  <a:srgbClr val="CC3300"/>
                </a:solidFill>
              </a:rPr>
              <a:t>практически не защищены</a:t>
            </a:r>
            <a:r>
              <a:rPr lang="ru-RU" sz="1800" dirty="0" smtClean="0">
                <a:solidFill>
                  <a:srgbClr val="CC3300"/>
                </a:solidFill>
              </a:rPr>
              <a:t>. В случае ДТП самая легкая травма у водителя мопеда </a:t>
            </a:r>
            <a:r>
              <a:rPr lang="ru-RU" sz="1800" dirty="0">
                <a:solidFill>
                  <a:srgbClr val="CC3300"/>
                </a:solidFill>
              </a:rPr>
              <a:t>- черепно-мозговая травма. </a:t>
            </a:r>
            <a:endParaRPr lang="ru-RU" sz="1800" dirty="0" smtClean="0">
              <a:solidFill>
                <a:srgbClr val="CC3300"/>
              </a:solidFill>
            </a:endParaRPr>
          </a:p>
          <a:p>
            <a:pPr algn="ctr"/>
            <a:r>
              <a:rPr lang="ru-RU" sz="1800" b="1" dirty="0" smtClean="0">
                <a:solidFill>
                  <a:srgbClr val="CC3300"/>
                </a:solidFill>
              </a:rPr>
              <a:t>В </a:t>
            </a:r>
            <a:r>
              <a:rPr lang="ru-RU" sz="1800" b="1" dirty="0">
                <a:solidFill>
                  <a:srgbClr val="CC3300"/>
                </a:solidFill>
              </a:rPr>
              <a:t>большинстве же случаев водители  </a:t>
            </a:r>
            <a:r>
              <a:rPr lang="ru-RU" sz="1800" b="1" dirty="0" smtClean="0">
                <a:solidFill>
                  <a:srgbClr val="CC3300"/>
                </a:solidFill>
              </a:rPr>
              <a:t>                                                     «</a:t>
            </a:r>
            <a:r>
              <a:rPr lang="ru-RU" sz="1800" b="1" dirty="0">
                <a:solidFill>
                  <a:srgbClr val="CC3300"/>
                </a:solidFill>
              </a:rPr>
              <a:t>железных коней» и вовсе погибают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25354" y="1078523"/>
            <a:ext cx="25439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Родителей (законных представителей) передавших управление ребенку, лицу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без водительских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прав, ждет наказание в размере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 5.000 до 15.000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руб. 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 также штраф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30.000 руб. получит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собственник ТС (мопеда, скутера и т.д.)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ч.1 ст. 12.7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КоАП</a:t>
            </a: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12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9848" y="3127248"/>
            <a:ext cx="7206644" cy="2980475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Об </a:t>
            </a:r>
            <a:r>
              <a:rPr lang="ru-RU" sz="2400" dirty="0"/>
              <a:t>административных правонарушениях в отношении </a:t>
            </a:r>
            <a:r>
              <a:rPr lang="ru-RU" sz="2400" dirty="0" smtClean="0"/>
              <a:t>несовершеннолетних  </a:t>
            </a:r>
            <a:r>
              <a:rPr lang="ru-RU" sz="2400" dirty="0"/>
              <a:t>водителей </a:t>
            </a:r>
            <a:r>
              <a:rPr lang="ru-RU" sz="2400" dirty="0" smtClean="0"/>
              <a:t>извещается </a:t>
            </a:r>
            <a:r>
              <a:rPr lang="ru-RU" sz="2400" dirty="0"/>
              <a:t>прокурор </a:t>
            </a:r>
            <a:r>
              <a:rPr lang="ru-RU" sz="2400" dirty="0" smtClean="0"/>
              <a:t> (</a:t>
            </a:r>
            <a:r>
              <a:rPr lang="ru-RU" sz="2400" dirty="0"/>
              <a:t>ч.2 ст.25.11 КоАП РФ).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/>
              <a:t>случае участия прокурора в рассмотрении дела заслушивается его заключение и выносится постановление по делу об административном правонарушении (ч.2 ст.29.7 КоАП РФ</a:t>
            </a:r>
            <a:r>
              <a:rPr lang="ru-RU" sz="2400" dirty="0" smtClean="0"/>
              <a:t>).</a:t>
            </a:r>
            <a:br>
              <a:rPr lang="ru-RU" sz="2400" dirty="0" smtClean="0"/>
            </a:br>
            <a:r>
              <a:rPr lang="ru-RU" sz="2400" dirty="0"/>
              <a:t>Одновременно законом установлено, что дело об административном правонарушении в области дорожного движения может быть рассмотрено </a:t>
            </a:r>
            <a:r>
              <a:rPr lang="ru-RU" sz="2400" b="1" dirty="0" smtClean="0"/>
              <a:t>КОМИССИЕЙ ПО ДЕЛАМ НЕСОВЕРШЕННОЛЕТНИХ </a:t>
            </a:r>
            <a:br>
              <a:rPr lang="ru-RU" sz="2400" b="1" dirty="0" smtClean="0"/>
            </a:br>
            <a:r>
              <a:rPr lang="ru-RU" sz="2400" dirty="0" smtClean="0"/>
              <a:t>и </a:t>
            </a:r>
            <a:r>
              <a:rPr lang="ru-RU" sz="2400" dirty="0"/>
              <a:t>защите их </a:t>
            </a:r>
            <a:r>
              <a:rPr lang="ru-RU" sz="2400" dirty="0" smtClean="0"/>
              <a:t>прав.</a:t>
            </a:r>
            <a:br>
              <a:rPr lang="ru-RU" sz="2400" dirty="0" smtClean="0"/>
            </a:br>
            <a:r>
              <a:rPr lang="ru-RU" sz="2400" dirty="0" smtClean="0"/>
              <a:t> Комиссия уполномочена </a:t>
            </a:r>
            <a:r>
              <a:rPr lang="ru-RU" sz="2400" dirty="0"/>
              <a:t>назначать административные наказания иного вида или размера либо применять иные меры воздействия в соответствии с законодательством </a:t>
            </a:r>
            <a:r>
              <a:rPr lang="ru-RU" sz="2400" dirty="0" smtClean="0"/>
              <a:t>РФ </a:t>
            </a:r>
            <a:r>
              <a:rPr lang="ru-RU" sz="2400" dirty="0"/>
              <a:t>(п.1 ч.2 ст.29.9 КоАП РФ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366738" y="750277"/>
            <a:ext cx="268458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12.1 части 1 влечет за собой наказание за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несвоевременную постановку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учет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ТС,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19.22 (несвоевременно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поставленный на учет наземный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транспорт)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облагается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взысканием в 1500-2000 руб. Повторное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нарушение увеличивает штраф до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5000 руб.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Учитывая обстоятельства происшествия и степень правонарушения по ст. 12.1 части 1.1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 лишение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 от 1 до 3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месяцев.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51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7246" y="2656086"/>
            <a:ext cx="7315200" cy="3146837"/>
          </a:xfrm>
        </p:spPr>
        <p:txBody>
          <a:bodyPr>
            <a:noAutofit/>
          </a:bodyPr>
          <a:lstStyle/>
          <a:p>
            <a:pPr lvl="0" algn="just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ru-RU" sz="2400" dirty="0" smtClean="0">
                <a:solidFill>
                  <a:schemeClr val="bg1"/>
                </a:solidFill>
                <a:latin typeface="Open Sans"/>
              </a:rPr>
              <a:t>Водителям мопедов, скутеров и т.п.</a:t>
            </a: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> РАЗРЕШАЕТСЯ</a:t>
            </a:r>
            <a:r>
              <a:rPr lang="ru-RU" altLang="ru-RU" sz="2400" dirty="0" smtClean="0">
                <a:solidFill>
                  <a:schemeClr val="bg1"/>
                </a:solidFill>
                <a:latin typeface="Open Sans"/>
              </a:rPr>
              <a:t> передвигаться </a:t>
            </a: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>по дорогам общего </a:t>
            </a:r>
            <a:r>
              <a:rPr lang="ru-RU" altLang="ru-RU" sz="2400" dirty="0" smtClean="0">
                <a:solidFill>
                  <a:schemeClr val="bg1"/>
                </a:solidFill>
                <a:latin typeface="Open Sans"/>
              </a:rPr>
              <a:t>пользования.</a:t>
            </a: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/>
            </a:r>
            <a:br>
              <a:rPr lang="ru-RU" altLang="ru-RU" sz="2400" dirty="0">
                <a:solidFill>
                  <a:schemeClr val="bg1"/>
                </a:solidFill>
                <a:latin typeface="Open Sans"/>
              </a:rPr>
            </a:b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>На мопедах можно ездить не только по автодорогам, но и по </a:t>
            </a:r>
            <a:r>
              <a:rPr lang="ru-RU" altLang="ru-RU" sz="2400" dirty="0" smtClean="0">
                <a:solidFill>
                  <a:schemeClr val="bg1"/>
                </a:solidFill>
                <a:latin typeface="Open Sans"/>
              </a:rPr>
              <a:t>выделенной полосе для велосипедистов </a:t>
            </a: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>(не путать с велодорожкой) или обочине.</a:t>
            </a:r>
            <a:br>
              <a:rPr lang="ru-RU" altLang="ru-RU" sz="2400" dirty="0">
                <a:solidFill>
                  <a:schemeClr val="bg1"/>
                </a:solidFill>
                <a:latin typeface="Open Sans"/>
              </a:rPr>
            </a:b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>Перевозить пассажиров на мопеде могут только водители </a:t>
            </a:r>
            <a:r>
              <a:rPr lang="ru-RU" altLang="ru-RU" sz="2400" dirty="0" smtClean="0">
                <a:solidFill>
                  <a:schemeClr val="bg1"/>
                </a:solidFill>
                <a:latin typeface="Open Sans"/>
              </a:rPr>
              <a:t>со стажем вождения больше 2 лет</a:t>
            </a: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/>
            </a:r>
            <a:br>
              <a:rPr lang="ru-RU" altLang="ru-RU" sz="2400" dirty="0">
                <a:solidFill>
                  <a:schemeClr val="bg1"/>
                </a:solidFill>
                <a:latin typeface="Open Sans"/>
              </a:rPr>
            </a:b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>Если конструкция мопеда не предусматривает отдельного места для пассажира, то перевозить других людей запрещено совсем.</a:t>
            </a:r>
            <a:br>
              <a:rPr lang="ru-RU" altLang="ru-RU" sz="2400" dirty="0">
                <a:solidFill>
                  <a:schemeClr val="bg1"/>
                </a:solidFill>
                <a:latin typeface="Open Sans"/>
              </a:rPr>
            </a:br>
            <a:r>
              <a:rPr lang="ru-RU" altLang="ru-RU" sz="2400" dirty="0" smtClean="0">
                <a:solidFill>
                  <a:schemeClr val="bg1"/>
                </a:solidFill>
                <a:latin typeface="Open Sans"/>
              </a:rPr>
              <a:t/>
            </a:r>
            <a:br>
              <a:rPr lang="ru-RU" altLang="ru-RU" sz="2400" dirty="0" smtClean="0">
                <a:solidFill>
                  <a:schemeClr val="bg1"/>
                </a:solidFill>
                <a:latin typeface="Open Sans"/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5720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219160"/>
            <a:ext cx="184731" cy="5078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43292" y="785447"/>
            <a:ext cx="284870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12.1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КоАП РФ, на водителей скутеров и мопедов распространяются все составы административных правонарушений, предусмотренные главой 12 КоАП РФ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случае отсутствия водительского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удостоверения, действия водителя дополнительно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квалифицируются по ч.1 ст.12.7 КоАП РФ с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отстранением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 управления и помещением на штраф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стоянку ТС.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44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Рамка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928</TotalTime>
  <Words>1612</Words>
  <Application>Microsoft Office PowerPoint</Application>
  <PresentationFormat>Широкоэкранный</PresentationFormat>
  <Paragraphs>94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Corbel</vt:lpstr>
      <vt:lpstr>Open Sans</vt:lpstr>
      <vt:lpstr>Wingdings 2</vt:lpstr>
      <vt:lpstr>Рамка</vt:lpstr>
      <vt:lpstr>Областной центр по профилактике детского дорожно-транспортного травматизма  ГБОУ ДО СО СОЦДЮТТ </vt:lpstr>
      <vt:lpstr>Последствием нарушения правил дорожного движения может быть не только причинение вреда здоровью, но и наступление юридической ответственности. </vt:lpstr>
      <vt:lpstr>До 7 лет - движение велосипедистов должно осуществляться ТОЛЬКО по тротуарам, пешеходным и велопешеходным дорожкам (на стороне для движения пешеходов), а также в пределах пешеходных зон.  От 7 до 14 лет - движение велосипедистов должно осуществляться ТОЛЬКО по тротуарам, пешеходным, велосипедным и велопешеходным дорожкам, а также в пределах пешеходных зон.    </vt:lpstr>
      <vt:lpstr> Движение велосипедистов в возрасте старше 14 лет должно осуществляться по правому краю проезжей части ПО ХОДУ ДВИЖЕНИЯ ТРАНСПОРТА, если отсутствуют велосипедная и велопешеходная дорожки, полоса для велосипедистов, либо отсутствует возможность двигаться по ним;  Допускается движение велосипедистов в возрасте старше 14 лет  по тротуару или пешеходной дорожке, если отсутствуют велосипедная и велопешеходная дорожки, полоса для велосипедистов, либо отсутствует возможность двигаться по ним, а также по правому краю проезжей части или обочине;</vt:lpstr>
      <vt:lpstr>Презентация PowerPoint</vt:lpstr>
      <vt:lpstr>Велосипедистам РЕКОМЕНДУЕТСЯ использовать велоэкипировку.   п. 24.10 ПДД рекомендует велосипедистам при движении в тёмное время суток, в дождь или туман установить или надеть что-либо со светоотражающими элементами.   Согласно пункту 19.1 ПДД, на велосипеде должен быть фонарь или фара, которые должны включаться в тёмное время суток или в условиях недостаточной видимости. Недостаточная видимость включает в себя туман и дождь. В светлое время суток велосипед должен в любом случае иметь: - белого цвета фонарь или отражатель, - сзади – красный отражатель или фонарь, - по обеим сторонам велосипеда – отражатели красного или оранжевого цвета.</vt:lpstr>
      <vt:lpstr>МИНИМАЛЬНЫЙ ВОЗРАСТ для управления - мопедом, скутером - 16 лет  для управления НЕОБХОДИМА категория М  - легким мотоциклом –  16 лет  для управления НЕОБХОДИМА категория А1 - мотоциклом - 18 лет  для управления НЕОБХОДИМА категория А  - квадроциклом, трициклом – 18 лет  для управления НЕОБХОДИМА категория В1 </vt:lpstr>
      <vt:lpstr>Об административных правонарушениях в отношении несовершеннолетних  водителей извещается прокурор  (ч.2 ст.25.11 КоАП РФ).  В случае участия прокурора в рассмотрении дела заслушивается его заключение и выносится постановление по делу об административном правонарушении (ч.2 ст.29.7 КоАП РФ). Одновременно законом установлено, что дело об административном правонарушении в области дорожного движения может быть рассмотрено КОМИССИЕЙ ПО ДЕЛАМ НЕСОВЕРШЕННОЛЕТНИХ  и защите их прав.  Комиссия уполномочена назначать административные наказания иного вида или размера либо применять иные меры воздействия в соответствии с законодательством РФ (п.1 ч.2 ст.29.9 КоАП РФ)</vt:lpstr>
      <vt:lpstr>Водителям мопедов, скутеров и т.п. РАЗРЕШАЕТСЯ передвигаться по дорогам общего пользования. На мопедах можно ездить не только по автодорогам, но и по выделенной полосе для велосипедистов (не путать с велодорожкой) или обочине. Перевозить пассажиров на мопеде могут только водители со стажем вождения больше 2 лет Если конструкция мопеда не предусматривает отдельного места для пассажира, то перевозить других людей запрещено совсем.  </vt:lpstr>
      <vt:lpstr>ЗАПРЕЩЕНО: 1. Ездить без застегнутого мотошлема. 2. Ездить по тротуарам. 2. Ездить, держась одной рукой. 3. Поворачивать налево или разворачиваться на дорогах, имеющих более одной полосы для движения в одну сторону, или через трамвайные пути. Как быть, если надо налево? Проехал перекресток, спешился, перевел «коня» по пешеходному переходу через дорогу налево, сел и поехал дальше. 4. Перевозить груз, мешающий управлению или выступающий на полметра за габариты мопеда по длине или ширине. 5. ПЕРЕВОЗИТЬ ПАССАЖИРОВ (если водитель имеет стаж менее 2 лет (Статья 12.23 КоАП РФ) 6. Буксировать мопед. </vt:lpstr>
      <vt:lpstr>ЛЮБОЙ ВОДИТЕЛЬ транспортного средства (велосипеда, мопеда, скутера, мотоцикла и т.д.) несет уголовную ответственность по статье Уголовного Кодекса РФ (части 1,2 или 3 ст.268 УК России).  По данной статье причинение тяжкого вреда здоровью другого человека влечет за собой наказание в виде общественных работ, лишения свободы на 2 года, ареста на 4 месяца или ограничения свободы граждан сроком до трех лет. Смерть другого человека влечет более суровое наказание. Водитель приговаривается к общественным работам на срок до 4-х лет, аресту или ограничению свободы до 4-х лет. Гибель двух и более людей в результате неправильных действий водителя влечет за собой общественные работы на 5 лет или лишение свободы на 7 лет.</vt:lpstr>
      <vt:lpstr>Если родители позволяют ребенку кататься на велосипеде без присмотра, то только они ответственны за выезд на проезжую часть!</vt:lpstr>
      <vt:lpstr>Если вы купили ребенку велосипед, то надо объяснить ему правила пользования им, требуя их неукоснительного выполнения.</vt:lpstr>
      <vt:lpstr>Родители должны НАУЧИТЬ ребенка не только кататься, но и ОБЪЯСНИТЬ, где это МОЖНО делать, а где НЕЛЬЗЯ! Прежде чем посадить ребенка на велотранспорт, уделите ему свое время и разберите вместе главу 24 Правил дорожного движения.</vt:lpstr>
      <vt:lpstr>Если родители покупают ребенку мопед, то надо быть готовым не только к штрафам, но и к риску угрозы жизни и здоровью не только самого ребёнка, но и иных участников дорожного движения.</vt:lpstr>
      <vt:lpstr>Родители, будьте благоразумны!</vt:lpstr>
      <vt:lpstr>Презентация PowerPoint</vt:lpstr>
      <vt:lpstr>  22.9. Перевозка детей в возрасте младше 7 лет в легковом автомобиле и кабине грузового автомобиля, конструкцией которых предусмотрены ремни безопасности либо ремни безопасности и детская удерживающая система ISOFIX, должна осуществляться с использованием  детских удерживающих устройств (ДУУ), соответствующих весу и росту ребенка. Перевозка детей в возрасте от 7 до 11 лет (включительно) в легковом автомобиле и кабине грузового автомобиля должна осуществляться с использованием ДУУ, соответствующих весу и росту ребенка, или с использованием ремней безопасности, а на переднем сиденье легкового автомобиля - только с использованием детских удерживающих систем (устройств), соответствующих весу и росту ребенка.</vt:lpstr>
      <vt:lpstr> </vt:lpstr>
      <vt:lpstr>  С точки зрения правил дорожного движения, лица, использующие СИМ, являются пешеходами, в связи с чем, обязаны знать и соблюдать относящиеся к ним соответствующие требования дорожных правил. ПЕШЕХОДЫ при использовании сигвеев, гироскутеров, моноколес должны  руководствоваться правилами и правовыми нормами предназначенные для пешеходов! 1. Скорость движения велосипедистов и лиц, использующих для передвижения средство индивидуальной мобильности, во всех случаях совмещённого движения с пешеходами, а также в жилых зонах, велосипедных зонах и на дворовых территориях не должна превышать 20 км/ч. 2. Для передвижения на данных средствах необходимо выбирать подходящую площадку для катания, использовать защитную экипировку. 3. Сохранять безопасную скорость, останавливать средства плавно и аккуратно. 4. Сохранять безопасную дистанцию до людей‍, любых объектов и предметов во избежание столкновений и несчастных случаев. </vt:lpstr>
      <vt:lpstr>ЗАПРЕЩАЕТСЯ:  1. использовать сигвеи, гироскутеры, моноколеса и т.п. по высокоскоростным и прочим трассам, предназначенным для движения автомобилей или общественного транспорта; 2. при движении на сигвеях, гироскутерах, моноколесах и т.п. пользоваться мобильным телефоном или другими гаджетами, слушать музыку в наушниках.  Приобретая подобный гаджет ребёнку в обязательном порядке расскажите об основных правилах безопасности на дороге. Падения с сигвеев, гироскутеров, моноколес могут привести к получению тяжких телесных повреждений!</vt:lpstr>
      <vt:lpstr>24 мая водитель «Хендай» двигался по прилегающий территории, допустил наезд на несовершеннолетнего пешехода - мальчика 2017 года рождения, который ВЫЕХАЛ НА САМОКАТЕ ИЗ-ЗА ПРИПАРКОВАННОГО АВТОМОБИЛЯ.  31 мая 2020 года, автоледи  ВО ДВОРЕ ДОМА не убедилась в безопасности и совершила наезд на несовершеннолетнего пешехода-мальчика, который находился слева от автомобиля. В результате ДТП мальчику назначено амбулаторное лечение.</vt:lpstr>
      <vt:lpstr>Родители несут ответственность за воспитание и развитие своих детей!</vt:lpstr>
      <vt:lpstr>19 июля, в Южном городе Самарской области мотоциклист в возрасте 15 лет  управлял мотоциклом Centurion. Примерно в 20:15 он на пешеходном переходе сбил беременную женщину в возрасте 30 лет, а также 5-летнего мальчика!   Пешеходы получили травмы. Женщина на 9-ом месяце беременности «потеряла» ребенка. У находившегося за рулем несовершеннолетнего мотоциклиста без регистрационных знаков не было прав! </vt:lpstr>
      <vt:lpstr>Смертельное ДТП в Самарской области:  Авария произошла  22 июля, в 7 утра в Ставропольском районе на 27 км автодороги Тольятти - Хрящевка.  15-летний парень за рулем отечественной легковушки съехал в кювет, где машина перевернулась. Юный автолюбитель погиб на месте.  Также пострадали 5 пассажиров – молодые люди от 14 до 20 лет.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Автошкола</dc:creator>
  <cp:lastModifiedBy>Дом</cp:lastModifiedBy>
  <cp:revision>66</cp:revision>
  <dcterms:created xsi:type="dcterms:W3CDTF">2020-07-17T06:42:28Z</dcterms:created>
  <dcterms:modified xsi:type="dcterms:W3CDTF">2020-10-30T17:55:11Z</dcterms:modified>
</cp:coreProperties>
</file>